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sldIdLst>
    <p:sldId id="256" r:id="rId2"/>
    <p:sldId id="257" r:id="rId3"/>
    <p:sldId id="261" r:id="rId4"/>
    <p:sldId id="259" r:id="rId5"/>
    <p:sldId id="260" r:id="rId6"/>
    <p:sldId id="258" r:id="rId7"/>
    <p:sldId id="264" r:id="rId8"/>
    <p:sldId id="265" r:id="rId9"/>
    <p:sldId id="266" r:id="rId10"/>
    <p:sldId id="267" r:id="rId11"/>
    <p:sldId id="271" r:id="rId12"/>
    <p:sldId id="293" r:id="rId13"/>
    <p:sldId id="294" r:id="rId14"/>
    <p:sldId id="269" r:id="rId15"/>
    <p:sldId id="295" r:id="rId16"/>
    <p:sldId id="296" r:id="rId17"/>
    <p:sldId id="297" r:id="rId18"/>
    <p:sldId id="298" r:id="rId19"/>
    <p:sldId id="270" r:id="rId20"/>
    <p:sldId id="262" r:id="rId21"/>
    <p:sldId id="272" r:id="rId22"/>
    <p:sldId id="273" r:id="rId23"/>
    <p:sldId id="274" r:id="rId24"/>
    <p:sldId id="275" r:id="rId25"/>
    <p:sldId id="285" r:id="rId26"/>
    <p:sldId id="287" r:id="rId27"/>
    <p:sldId id="276" r:id="rId28"/>
    <p:sldId id="277" r:id="rId29"/>
    <p:sldId id="278" r:id="rId30"/>
    <p:sldId id="288" r:id="rId31"/>
    <p:sldId id="289" r:id="rId32"/>
    <p:sldId id="292" r:id="rId33"/>
    <p:sldId id="290" r:id="rId34"/>
    <p:sldId id="291" r:id="rId35"/>
    <p:sldId id="280" r:id="rId36"/>
    <p:sldId id="279" r:id="rId37"/>
    <p:sldId id="282" r:id="rId38"/>
    <p:sldId id="281" r:id="rId39"/>
    <p:sldId id="284" r:id="rId40"/>
    <p:sldId id="286" r:id="rId41"/>
    <p:sldId id="283"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75763" autoAdjust="0"/>
  </p:normalViewPr>
  <p:slideViewPr>
    <p:cSldViewPr snapToGrid="0">
      <p:cViewPr varScale="1">
        <p:scale>
          <a:sx n="56" d="100"/>
          <a:sy n="56" d="100"/>
        </p:scale>
        <p:origin x="1788" y="72"/>
      </p:cViewPr>
      <p:guideLst>
        <p:guide orient="horz" pos="2160"/>
        <p:guide pos="2880"/>
      </p:guideLst>
    </p:cSldViewPr>
  </p:slideViewPr>
  <p:notesTextViewPr>
    <p:cViewPr>
      <p:scale>
        <a:sx n="1" d="1"/>
        <a:sy n="1" d="1"/>
      </p:scale>
      <p:origin x="0" y="-12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7D1EF-3C66-4782-BC0D-0B9E77835F9E}" type="datetimeFigureOut">
              <a:rPr lang="en-US" smtClean="0"/>
              <a:t>1/9/2017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1211D-C260-4636-A838-65E865F64E1D}" type="slidenum">
              <a:rPr lang="en-US" smtClean="0"/>
              <a:t>‹#›</a:t>
            </a:fld>
            <a:endParaRPr lang="en-US"/>
          </a:p>
        </p:txBody>
      </p:sp>
    </p:spTree>
    <p:extLst>
      <p:ext uri="{BB962C8B-B14F-4D97-AF65-F5344CB8AC3E}">
        <p14:creationId xmlns:p14="http://schemas.microsoft.com/office/powerpoint/2010/main" val="4212002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1D1211D-C260-4636-A838-65E865F64E1D}" type="slidenum">
              <a:rPr lang="en-US" smtClean="0"/>
              <a:t>2</a:t>
            </a:fld>
            <a:endParaRPr lang="en-US"/>
          </a:p>
        </p:txBody>
      </p:sp>
    </p:spTree>
    <p:extLst>
      <p:ext uri="{BB962C8B-B14F-4D97-AF65-F5344CB8AC3E}">
        <p14:creationId xmlns:p14="http://schemas.microsoft.com/office/powerpoint/2010/main" val="59806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EBD4BBF-A5E9-4BEB-9613-99F1A9B1B5E4}" type="slidenum">
              <a:rPr lang="en-US" smtClean="0"/>
              <a:pPr>
                <a:defRPr/>
              </a:pPr>
              <a:t>6</a:t>
            </a:fld>
            <a:endParaRPr lang="en-US"/>
          </a:p>
        </p:txBody>
      </p:sp>
    </p:spTree>
    <p:extLst>
      <p:ext uri="{BB962C8B-B14F-4D97-AF65-F5344CB8AC3E}">
        <p14:creationId xmlns:p14="http://schemas.microsoft.com/office/powerpoint/2010/main" val="400741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Ethernet refers to an entire family of standards Some standards define the specifics of how to send data over a particular type of cabling, and at a particular speed. Other standards define protocols, or rules, that the Ethernet nodes must follow to be a part of an Ethernet LAN. All</a:t>
            </a:r>
            <a:r>
              <a:rPr lang="en-US" baseline="0" dirty="0" smtClean="0"/>
              <a:t> these Ethernet standards come from the IEEE and include the number 802.3 as the beginning part of the standard name. </a:t>
            </a:r>
          </a:p>
          <a:p>
            <a:endParaRPr lang="en-US" baseline="0" dirty="0" smtClean="0"/>
          </a:p>
          <a:p>
            <a:r>
              <a:rPr lang="en-US" baseline="0" dirty="0" smtClean="0"/>
              <a:t>Ethernet supports a large variety of options for physical Ethernet links given its long history over the last 40 or so years. Today, Ethernet includes many standards for different kinds of optical and copper cabling, and for speeds from 10 megabits per second (Mbps) up to 100 gigabits per second (</a:t>
            </a:r>
            <a:r>
              <a:rPr lang="en-US" baseline="0" dirty="0" err="1" smtClean="0"/>
              <a:t>Gbps</a:t>
            </a:r>
            <a:r>
              <a:rPr lang="en-US" baseline="0" dirty="0" smtClean="0"/>
              <a:t>). The standards also differ as far as the types of cabling and the allowed length of the cabling. </a:t>
            </a:r>
          </a:p>
          <a:p>
            <a:endParaRPr lang="en-US" baseline="0" dirty="0" smtClean="0"/>
          </a:p>
          <a:p>
            <a:r>
              <a:rPr lang="en-US" baseline="0" dirty="0" smtClean="0"/>
              <a:t>T stands for UTP, X stands for </a:t>
            </a:r>
            <a:r>
              <a:rPr lang="en-US" baseline="0" dirty="0" err="1" smtClean="0"/>
              <a:t>biger</a:t>
            </a:r>
            <a:endParaRPr lang="en-US" dirty="0"/>
          </a:p>
        </p:txBody>
      </p:sp>
      <p:sp>
        <p:nvSpPr>
          <p:cNvPr id="4" name="Slide Number Placeholder 3"/>
          <p:cNvSpPr>
            <a:spLocks noGrp="1"/>
          </p:cNvSpPr>
          <p:nvPr>
            <p:ph type="sldNum" sz="quarter" idx="10"/>
          </p:nvPr>
        </p:nvSpPr>
        <p:spPr/>
        <p:txBody>
          <a:bodyPr/>
          <a:lstStyle/>
          <a:p>
            <a:fld id="{61D1211D-C260-4636-A838-65E865F64E1D}" type="slidenum">
              <a:rPr lang="en-US" smtClean="0"/>
              <a:t>12</a:t>
            </a:fld>
            <a:endParaRPr lang="en-US"/>
          </a:p>
        </p:txBody>
      </p:sp>
    </p:spTree>
    <p:extLst>
      <p:ext uri="{BB962C8B-B14F-4D97-AF65-F5344CB8AC3E}">
        <p14:creationId xmlns:p14="http://schemas.microsoft.com/office/powerpoint/2010/main" val="3595834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it is true that Ethernet sends data over UTP cables, the</a:t>
            </a:r>
            <a:r>
              <a:rPr lang="en-US" baseline="0" dirty="0" smtClean="0"/>
              <a:t> physical means to send the data uses electricity that flows over the wires inside the UTP cable. To better understand how Ethernet sends data using electricity, break the idea down into two parts: how to create an electrical circuit and then how to make that electrical signal communicate 1s and 0s.</a:t>
            </a:r>
          </a:p>
          <a:p>
            <a:endParaRPr lang="en-US" baseline="0" dirty="0" smtClean="0"/>
          </a:p>
          <a:p>
            <a:r>
              <a:rPr lang="en-US" baseline="0" dirty="0" smtClean="0"/>
              <a:t>First, to create one electrical circuit, Ethernet defines how to use the two wires inside a single twisted pair of wires. The figure does not show a UTP cable between two nodes, but instead shows two individual wires that are inside the UTP cable. An electrical circuit requires a complete loop, so the two nodes, using circuitry on their Ethernet ports, connect the wires in one pair to complete a loop, allowing electricity to flow. </a:t>
            </a:r>
          </a:p>
          <a:p>
            <a:endParaRPr lang="en-US" baseline="0" dirty="0" smtClean="0"/>
          </a:p>
          <a:p>
            <a:r>
              <a:rPr lang="en-US" baseline="0" dirty="0" smtClean="0"/>
              <a:t>To send data, the two devices follow some rules called an encoding scheme. </a:t>
            </a:r>
          </a:p>
          <a:p>
            <a:endParaRPr lang="en-US" baseline="0" dirty="0" smtClean="0"/>
          </a:p>
          <a:p>
            <a:r>
              <a:rPr lang="en-US" baseline="0" dirty="0" smtClean="0"/>
              <a:t>Note that in an actual UTP cable, the wires will be twisted together, instead of being parallel as shown in figure. The twisting helps solve some important physical transmission issues, like interference. </a:t>
            </a:r>
            <a:endParaRPr lang="en-US" dirty="0"/>
          </a:p>
        </p:txBody>
      </p:sp>
      <p:sp>
        <p:nvSpPr>
          <p:cNvPr id="4" name="Slide Number Placeholder 3"/>
          <p:cNvSpPr>
            <a:spLocks noGrp="1"/>
          </p:cNvSpPr>
          <p:nvPr>
            <p:ph type="sldNum" sz="quarter" idx="10"/>
          </p:nvPr>
        </p:nvSpPr>
        <p:spPr/>
        <p:txBody>
          <a:bodyPr/>
          <a:lstStyle/>
          <a:p>
            <a:fld id="{61D1211D-C260-4636-A838-65E865F64E1D}" type="slidenum">
              <a:rPr lang="en-US" smtClean="0"/>
              <a:t>13</a:t>
            </a:fld>
            <a:endParaRPr lang="en-US"/>
          </a:p>
        </p:txBody>
      </p:sp>
    </p:spTree>
    <p:extLst>
      <p:ext uri="{BB962C8B-B14F-4D97-AF65-F5344CB8AC3E}">
        <p14:creationId xmlns:p14="http://schemas.microsoft.com/office/powerpoint/2010/main" val="1901445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learn</a:t>
            </a:r>
            <a:r>
              <a:rPr lang="en-US" baseline="0" dirty="0" smtClean="0"/>
              <a:t> about how a UTP Ethernet link works, it helps to break down the physical link into those basic pieces, as shown in figure, the cable itself, the connectors on the ends of the cable, and the matching ports on the devices into which the connectors will be inserted. </a:t>
            </a:r>
          </a:p>
          <a:p>
            <a:endParaRPr lang="en-US" baseline="0" dirty="0" smtClean="0"/>
          </a:p>
          <a:p>
            <a:r>
              <a:rPr lang="en-US" baseline="0" dirty="0" smtClean="0"/>
              <a:t>First, think about the UTP cable itself. The cable holds some copper wires, grouped as twisted pairs. The 10BASE-T and 100 BASE-T standards require two pairs of wires, while the 1000BASE-T standard requires four pairs. Each wire has a color-coded plastic coating, with the wires in a pair having a color scheme. For example, for the blue wire pair, one wire’s coating is all </a:t>
            </a:r>
            <a:r>
              <a:rPr lang="en-US" baseline="0" dirty="0" err="1" smtClean="0"/>
              <a:t>blud</a:t>
            </a:r>
            <a:r>
              <a:rPr lang="en-US" baseline="0" dirty="0" smtClean="0"/>
              <a:t>, while the other wire’s coating is blue-and-white striped. </a:t>
            </a:r>
          </a:p>
          <a:p>
            <a:endParaRPr lang="en-US" baseline="0" dirty="0" smtClean="0"/>
          </a:p>
          <a:p>
            <a:r>
              <a:rPr lang="en-US" baseline="0" dirty="0" smtClean="0"/>
              <a:t>Many Ethernet UTP cables use an RJ-45 connector on both ends. The RJ-45 connector has eight physical locations into which the eight wires in the cable can be inserted, called pin positions, or simply pins. These pins create a place where the ends of the copper wires can touch the electronics inside the nodes at the end of the physical link so that electricity can flow. </a:t>
            </a:r>
          </a:p>
          <a:p>
            <a:endParaRPr lang="en-US" baseline="0" dirty="0" smtClean="0"/>
          </a:p>
          <a:p>
            <a:r>
              <a:rPr lang="en-US" baseline="0" dirty="0" smtClean="0"/>
              <a:t>To complete the physical link, the nodes each need an RJ-45 Ethernet port that matches the RJ-45 connectors on the cable so that the connectors on the ends of the cable can connect to each node. PCs often include this RJ-45 Ethernet port as part of a network interface card (NIC), which can be an expansion card on the PC or can be built in to the system itself. Switches typically have many RJ-45 ports because switches give user devices a place to connect to the Ethernet LAN. </a:t>
            </a:r>
            <a:endParaRPr lang="en-US" dirty="0"/>
          </a:p>
        </p:txBody>
      </p:sp>
      <p:sp>
        <p:nvSpPr>
          <p:cNvPr id="4" name="Slide Number Placeholder 3"/>
          <p:cNvSpPr>
            <a:spLocks noGrp="1"/>
          </p:cNvSpPr>
          <p:nvPr>
            <p:ph type="sldNum" sz="quarter" idx="10"/>
          </p:nvPr>
        </p:nvSpPr>
        <p:spPr/>
        <p:txBody>
          <a:bodyPr/>
          <a:lstStyle/>
          <a:p>
            <a:fld id="{61D1211D-C260-4636-A838-65E865F64E1D}" type="slidenum">
              <a:rPr lang="en-US" smtClean="0"/>
              <a:t>14</a:t>
            </a:fld>
            <a:endParaRPr lang="en-US"/>
          </a:p>
        </p:txBody>
      </p:sp>
    </p:spTree>
    <p:extLst>
      <p:ext uri="{BB962C8B-B14F-4D97-AF65-F5344CB8AC3E}">
        <p14:creationId xmlns:p14="http://schemas.microsoft.com/office/powerpoint/2010/main" val="214304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Straight-through cable: 10BASE-T and 100BASE-T</a:t>
            </a:r>
            <a:r>
              <a:rPr lang="en-US" baseline="0" dirty="0" smtClean="0"/>
              <a:t> use two pairs of wires in a UTP cable, one for each direction, as shown in figure. The figure shows four wires, all of which sit inside a single UTP cable that connects a PC and a LAN hub. In this example, the PC on the left transmits using the top pair, and the hub on the right transmits using the bottom pair. For correct transmission over the link, the wires in the UTP cable must be connected to the correct pin positions in the RJ-45 connectors. For example, in figure, the transmitter on the PC on the left must know the pin positions of the two wires it should use to transmit. Those two wires must be connected to the correct pins in the RJ-45 connector on the hub, so that the hub’s receiver logic can use the correct wires. </a:t>
            </a:r>
          </a:p>
          <a:p>
            <a:r>
              <a:rPr lang="en-US" baseline="0" dirty="0" smtClean="0"/>
              <a:t>To understand the wiring of the cable-which wires need to be in which pin positions on both ends of the cable-you need to first understand how the NICs and hubs work. As a rule, Ethernet NIC transmitters use the pair connected to pins 1 and 2; the NIC receivers use a pair of wires at pin positions 3 and 6. LAN hubs, knowing those facts about what Ethernet NICs do, do the opposite: Their receivers use the wire pair at pins 1 and 2, and their transmitters use the wire pair at pins 3 and 6. </a:t>
            </a:r>
          </a:p>
          <a:p>
            <a:r>
              <a:rPr lang="en-US" baseline="0" dirty="0" smtClean="0"/>
              <a:t>To allow a PC NIC to communicate with a hub, the UTP cable must also use a straight-through cable pinout. The term </a:t>
            </a:r>
            <a:r>
              <a:rPr lang="en-US" baseline="0" dirty="0" err="1" smtClean="0"/>
              <a:t>poinout</a:t>
            </a:r>
            <a:r>
              <a:rPr lang="en-US" baseline="0" dirty="0" smtClean="0"/>
              <a:t> refers to the wiring of which color wire is placed in each of the eight numbered pin positions in the RJ-45 connector. An Ethernet straight-through cable connects the wire at pin 1 on one end of the cable to pin 1 at the other end of the cable; the wire at pin 2 needs to connect to pin 2 on the other end of the cable; pin 3 on one end connects to pin 3 on the other, and so on. Also, it uses the wires in one wire pair at pins 1 and 2, and another pair at pins 3 and 6.</a:t>
            </a:r>
          </a:p>
          <a:p>
            <a:endParaRPr lang="en-US" baseline="0" dirty="0" smtClean="0"/>
          </a:p>
          <a:p>
            <a:endParaRPr lang="en-US" baseline="0" dirty="0" smtClean="0"/>
          </a:p>
          <a:p>
            <a:r>
              <a:rPr lang="en-US" baseline="0" dirty="0" smtClean="0"/>
              <a:t>Crossover cable pinouts: A straight-through cable works correctly when the nodes use opposite pairs for transmitting data. However, when two like devices connect to an Ethernet link, they both transmit on the same pins. In that case, you then need another type of cabling pinout called a crossover cable. The crossover cable pinout crosses the pair at the transmit pins on each device to the receive pins on the opposite device. The figure </a:t>
            </a:r>
            <a:r>
              <a:rPr lang="en-US" baseline="0" dirty="0" err="1" smtClean="0"/>
              <a:t>whos</a:t>
            </a:r>
            <a:r>
              <a:rPr lang="en-US" baseline="0" dirty="0" smtClean="0"/>
              <a:t> what happens on the link between two PCs. The two PCs both transmit on the pair at pin 1 and 2, and they both receive on the pair at pins 3 and 6. So, the cable must connect a pair at pins 1 and 2 on each side to pins 3 and 6 on the other side, connecting to the other node’s receiver logic.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1D1211D-C260-4636-A838-65E865F64E1D}" type="slidenum">
              <a:rPr lang="en-US" smtClean="0"/>
              <a:t>15</a:t>
            </a:fld>
            <a:endParaRPr lang="en-US"/>
          </a:p>
        </p:txBody>
      </p:sp>
    </p:spTree>
    <p:extLst>
      <p:ext uri="{BB962C8B-B14F-4D97-AF65-F5344CB8AC3E}">
        <p14:creationId xmlns:p14="http://schemas.microsoft.com/office/powerpoint/2010/main" val="108270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E395B5BB-567F-4A9F-A26D-638DAA689303}" type="slidenum">
              <a:rPr lang="en-US"/>
              <a:pPr/>
              <a:t>25</a:t>
            </a:fld>
            <a:endParaRPr lang="en-US"/>
          </a:p>
        </p:txBody>
      </p:sp>
      <p:sp>
        <p:nvSpPr>
          <p:cNvPr id="71682" name="Rectangle 2"/>
          <p:cNvSpPr>
            <a:spLocks noGrp="1" noChangeArrowheads="1"/>
          </p:cNvSpPr>
          <p:nvPr>
            <p:ph type="body" idx="1"/>
          </p:nvPr>
        </p:nvSpPr>
        <p:spPr>
          <a:xfrm>
            <a:off x="425224" y="4641454"/>
            <a:ext cx="6076723" cy="3817937"/>
          </a:xfrm>
          <a:noFill/>
          <a:ln/>
        </p:spPr>
        <p:txBody>
          <a:bodyPr/>
          <a:lstStyle/>
          <a:p>
            <a:r>
              <a:rPr lang="en-US"/>
              <a:t> This refractive index works with any boundary, such as glass and water as well.  </a:t>
            </a:r>
          </a:p>
        </p:txBody>
      </p:sp>
      <p:sp>
        <p:nvSpPr>
          <p:cNvPr id="71683" name="Rectangle 3"/>
          <p:cNvSpPr>
            <a:spLocks noGrp="1" noRot="1" noChangeAspect="1" noChangeArrowheads="1" noTextEdit="1"/>
          </p:cNvSpPr>
          <p:nvPr>
            <p:ph type="sldImg"/>
          </p:nvPr>
        </p:nvSpPr>
        <p:spPr>
          <a:xfrm>
            <a:off x="973138" y="528638"/>
            <a:ext cx="4926012" cy="3695700"/>
          </a:xfrm>
          <a:ln>
            <a:noFill/>
          </a:ln>
        </p:spPr>
      </p:sp>
    </p:spTree>
    <p:extLst>
      <p:ext uri="{BB962C8B-B14F-4D97-AF65-F5344CB8AC3E}">
        <p14:creationId xmlns:p14="http://schemas.microsoft.com/office/powerpoint/2010/main" val="2345387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5E7D249E-829B-462B-B029-5E06816D54B7}" type="slidenum">
              <a:rPr lang="en-US"/>
              <a:pPr/>
              <a:t>26</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4427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EBD4BBF-A5E9-4BEB-9613-99F1A9B1B5E4}" type="slidenum">
              <a:rPr lang="en-US" smtClean="0"/>
              <a:pPr>
                <a:defRPr/>
              </a:pPr>
              <a:t>40</a:t>
            </a:fld>
            <a:endParaRPr lang="en-US"/>
          </a:p>
        </p:txBody>
      </p:sp>
    </p:spTree>
    <p:extLst>
      <p:ext uri="{BB962C8B-B14F-4D97-AF65-F5344CB8AC3E}">
        <p14:creationId xmlns:p14="http://schemas.microsoft.com/office/powerpoint/2010/main" val="307204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Isosceles Triangle 13"/>
          <p:cNvSpPr/>
          <p:nvPr userDrawn="1"/>
        </p:nvSpPr>
        <p:spPr>
          <a:xfrm>
            <a:off x="0" y="5460212"/>
            <a:ext cx="981994" cy="877300"/>
          </a:xfrm>
          <a:prstGeom prst="triangl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589194" y="5460212"/>
            <a:ext cx="798689" cy="8773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gular Pentagon 15"/>
          <p:cNvSpPr/>
          <p:nvPr userDrawn="1"/>
        </p:nvSpPr>
        <p:spPr>
          <a:xfrm>
            <a:off x="942708" y="5434024"/>
            <a:ext cx="837973" cy="903488"/>
          </a:xfrm>
          <a:prstGeom prst="pentagon">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Hexagon 16"/>
          <p:cNvSpPr/>
          <p:nvPr userDrawn="1"/>
        </p:nvSpPr>
        <p:spPr>
          <a:xfrm>
            <a:off x="1309323" y="5486400"/>
            <a:ext cx="916527" cy="864206"/>
          </a:xfrm>
          <a:prstGeom prst="hexagon">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0"/>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D813DA7-9394-4909-846C-69A14DB19029}" type="datetime1">
              <a:rPr lang="en-US" smtClean="0"/>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45B6D0-16F2-4F68-A04B-ED27E8E3A1F9}" type="datetime1">
              <a:rPr lang="en-US" smtClean="0"/>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8"/>
            <a:ext cx="5800725"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674B6F-1CDE-450E-9B49-0B056464F922}" type="datetime1">
              <a:rPr lang="en-US" smtClean="0"/>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buFont typeface="Arial"/>
              <a:buChar char="•"/>
              <a:defRPr sz="3200"/>
            </a:lvl1pPr>
            <a:lvl2pPr>
              <a:defRPr sz="28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071091-43E8-41AA-B5A7-7777D6BEA287}" type="datetime1">
              <a:rPr lang="en-US" smtClean="0"/>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Isosceles Triangle 9"/>
          <p:cNvSpPr/>
          <p:nvPr userDrawn="1"/>
        </p:nvSpPr>
        <p:spPr>
          <a:xfrm>
            <a:off x="0" y="5460628"/>
            <a:ext cx="981994" cy="877300"/>
          </a:xfrm>
          <a:prstGeom prst="triangl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589194" y="5460628"/>
            <a:ext cx="798689" cy="8773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gular Pentagon 11"/>
          <p:cNvSpPr/>
          <p:nvPr userDrawn="1"/>
        </p:nvSpPr>
        <p:spPr>
          <a:xfrm>
            <a:off x="942708" y="5434440"/>
            <a:ext cx="837973" cy="903488"/>
          </a:xfrm>
          <a:prstGeom prst="pentagon">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Hexagon 12"/>
          <p:cNvSpPr/>
          <p:nvPr userDrawn="1"/>
        </p:nvSpPr>
        <p:spPr>
          <a:xfrm>
            <a:off x="1309323" y="5486816"/>
            <a:ext cx="916527" cy="864206"/>
          </a:xfrm>
          <a:prstGeom prst="hexagon">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A53562-46A3-4536-B038-C7D0ED1EC9C0}" type="datetime1">
              <a:rPr lang="en-US" smtClean="0"/>
              <a:t>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CC91A9-CF92-48CB-BE84-7BDB205FF60E}" type="datetime1">
              <a:rPr lang="en-US" smtClean="0"/>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A60F0E-3780-4DDA-8454-BD5CFA6321BF}" type="datetime1">
              <a:rPr lang="en-US" smtClean="0"/>
              <a:t>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F74DB82-D4DD-4FA4-BBFF-0AC4E2CB163D}" type="datetime1">
              <a:rPr lang="en-US" smtClean="0"/>
              <a:t>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Isosceles Triangle 9"/>
          <p:cNvSpPr/>
          <p:nvPr userDrawn="1"/>
        </p:nvSpPr>
        <p:spPr>
          <a:xfrm>
            <a:off x="0" y="5460628"/>
            <a:ext cx="981994" cy="877300"/>
          </a:xfrm>
          <a:prstGeom prst="triangl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589194" y="5460628"/>
            <a:ext cx="798689" cy="8773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gular Pentagon 11"/>
          <p:cNvSpPr/>
          <p:nvPr userDrawn="1"/>
        </p:nvSpPr>
        <p:spPr>
          <a:xfrm>
            <a:off x="942708" y="5434440"/>
            <a:ext cx="837973" cy="903488"/>
          </a:xfrm>
          <a:prstGeom prst="pentagon">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Hexagon 12"/>
          <p:cNvSpPr/>
          <p:nvPr userDrawn="1"/>
        </p:nvSpPr>
        <p:spPr>
          <a:xfrm>
            <a:off x="1309323" y="5486816"/>
            <a:ext cx="916527" cy="864206"/>
          </a:xfrm>
          <a:prstGeom prst="hexagon">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E1DEF3-4B06-4914-A331-B4CB189F7BB4}" type="datetime1">
              <a:rPr lang="en-US" smtClean="0"/>
              <a:t>1/9/2017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6412ECC6-F3DD-466E-A9B2-F5BA6711FCA3}" type="datetime1">
              <a:rPr lang="en-US" smtClean="0"/>
              <a:t>1/9/2017</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477669-2873-42E6-BFD1-25DB7FDD3A50}" type="datetime1">
              <a:rPr lang="en-US" smtClean="0"/>
              <a:t>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Isosceles Triangle 7"/>
          <p:cNvSpPr/>
          <p:nvPr/>
        </p:nvSpPr>
        <p:spPr>
          <a:xfrm>
            <a:off x="0" y="5460212"/>
            <a:ext cx="981994" cy="877300"/>
          </a:xfrm>
          <a:prstGeom prst="triangl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89194" y="5460212"/>
            <a:ext cx="798689" cy="8773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D663F45D-622E-4963-AB5F-8D3E637F5FF4}" type="datetime1">
              <a:rPr lang="en-US" smtClean="0"/>
              <a:t>1/9/2017</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gular Pentagon 10"/>
          <p:cNvSpPr/>
          <p:nvPr/>
        </p:nvSpPr>
        <p:spPr>
          <a:xfrm>
            <a:off x="942708" y="5434024"/>
            <a:ext cx="837973" cy="903488"/>
          </a:xfrm>
          <a:prstGeom prst="pentagon">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Hexagon 11"/>
          <p:cNvSpPr/>
          <p:nvPr/>
        </p:nvSpPr>
        <p:spPr>
          <a:xfrm>
            <a:off x="1309323" y="5486400"/>
            <a:ext cx="916527" cy="864206"/>
          </a:xfrm>
          <a:prstGeom prst="hexagon">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6334316"/>
            <a:ext cx="9144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en.wikipedia.org/wiki/Category_5_cabl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submarinecablemap.com"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ts.bldrdoc.gov/fs-1037" TargetMode="External"/><Relationship Id="rId2" Type="http://schemas.openxmlformats.org/officeDocument/2006/relationships/hyperlink" Target="http://www.atis.org/glossary/default.aspx" TargetMode="External"/><Relationship Id="rId1" Type="http://schemas.openxmlformats.org/officeDocument/2006/relationships/slideLayout" Target="../slideLayouts/slideLayout2.xml"/><Relationship Id="rId4" Type="http://schemas.openxmlformats.org/officeDocument/2006/relationships/hyperlink" Target="http://www.atis.org/tg2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oreillynet.com/cs/weblog/view/wlg/44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3a</a:t>
            </a:r>
            <a:endParaRPr lang="en-US" dirty="0"/>
          </a:p>
        </p:txBody>
      </p:sp>
      <p:sp>
        <p:nvSpPr>
          <p:cNvPr id="3" name="Subtitle 2"/>
          <p:cNvSpPr>
            <a:spLocks noGrp="1"/>
          </p:cNvSpPr>
          <p:nvPr>
            <p:ph type="subTitle" idx="1"/>
          </p:nvPr>
        </p:nvSpPr>
        <p:spPr/>
        <p:txBody>
          <a:bodyPr/>
          <a:lstStyle/>
          <a:p>
            <a:r>
              <a:rPr lang="en-US" dirty="0" smtClean="0"/>
              <a:t>The Physical Layer (I): Transmission Media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401111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Categories of UTP cables</a:t>
            </a:r>
          </a:p>
        </p:txBody>
      </p:sp>
      <p:sp>
        <p:nvSpPr>
          <p:cNvPr id="17411" name="Rectangle 3"/>
          <p:cNvSpPr>
            <a:spLocks noGrp="1" noChangeArrowheads="1"/>
          </p:cNvSpPr>
          <p:nvPr>
            <p:ph idx="1"/>
          </p:nvPr>
        </p:nvSpPr>
        <p:spPr>
          <a:xfrm>
            <a:off x="822960" y="1845735"/>
            <a:ext cx="4257205" cy="2403792"/>
          </a:xfrm>
        </p:spPr>
        <p:txBody>
          <a:bodyPr>
            <a:normAutofit fontScale="85000" lnSpcReduction="20000"/>
          </a:bodyPr>
          <a:lstStyle/>
          <a:p>
            <a:r>
              <a:rPr lang="en-US" dirty="0" smtClean="0"/>
              <a:t>Categories range from Cat-1 to Cat-6</a:t>
            </a:r>
          </a:p>
          <a:p>
            <a:pPr lvl="1"/>
            <a:r>
              <a:rPr lang="en-US" dirty="0" smtClean="0"/>
              <a:t>The higher the category, the higher the maximum possible data rate</a:t>
            </a:r>
          </a:p>
          <a:p>
            <a:pPr lvl="2"/>
            <a:r>
              <a:rPr lang="en-US" dirty="0" smtClean="0"/>
              <a:t>And generally more twists-per-inch</a:t>
            </a:r>
          </a:p>
          <a:p>
            <a:pPr lvl="1"/>
            <a:r>
              <a:rPr lang="en-US" dirty="0" smtClean="0">
                <a:hlinkClick r:id="rId2"/>
              </a:rPr>
              <a:t>http://en.wikipedia.org/wiki/Category_5_cable</a:t>
            </a:r>
            <a:endParaRPr lang="en-US" dirty="0" smtClean="0"/>
          </a:p>
          <a:p>
            <a:endParaRPr lang="en-US" dirty="0" smtClean="0"/>
          </a:p>
        </p:txBody>
      </p:sp>
      <p:sp>
        <p:nvSpPr>
          <p:cNvPr id="5" name="Slide Number Placeholder 4"/>
          <p:cNvSpPr>
            <a:spLocks noGrp="1"/>
          </p:cNvSpPr>
          <p:nvPr>
            <p:ph type="sldNum" sz="quarter" idx="12"/>
          </p:nvPr>
        </p:nvSpPr>
        <p:spPr/>
        <p:txBody>
          <a:bodyPr/>
          <a:lstStyle/>
          <a:p>
            <a:fld id="{A0AEDF73-8707-47B7-9F96-EA441E034063}" type="slidenum">
              <a:rPr lang="en-US" smtClean="0"/>
              <a:pPr/>
              <a:t>10</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6645200"/>
              </p:ext>
            </p:extLst>
          </p:nvPr>
        </p:nvGraphicFramePr>
        <p:xfrm>
          <a:off x="5072710" y="1813137"/>
          <a:ext cx="3810000" cy="1483360"/>
        </p:xfrm>
        <a:graphic>
          <a:graphicData uri="http://schemas.openxmlformats.org/drawingml/2006/table">
            <a:tbl>
              <a:tblPr firstRow="1" bandRow="1">
                <a:tableStyleId>{5C22544A-7EE6-4342-B048-85BDC9FD1C3A}</a:tableStyleId>
              </a:tblPr>
              <a:tblGrid>
                <a:gridCol w="1600200"/>
                <a:gridCol w="2209800"/>
              </a:tblGrid>
              <a:tr h="370840">
                <a:tc>
                  <a:txBody>
                    <a:bodyPr/>
                    <a:lstStyle/>
                    <a:p>
                      <a:pPr algn="ctr"/>
                      <a:r>
                        <a:rPr lang="en-US" dirty="0" smtClean="0"/>
                        <a:t>Cable type</a:t>
                      </a:r>
                      <a:endParaRPr lang="en-US" dirty="0"/>
                    </a:p>
                  </a:txBody>
                  <a:tcPr/>
                </a:tc>
                <a:tc>
                  <a:txBody>
                    <a:bodyPr/>
                    <a:lstStyle/>
                    <a:p>
                      <a:pPr algn="ctr"/>
                      <a:r>
                        <a:rPr lang="en-US" dirty="0" smtClean="0"/>
                        <a:t>Max data rate</a:t>
                      </a:r>
                      <a:endParaRPr lang="en-US" dirty="0"/>
                    </a:p>
                  </a:txBody>
                  <a:tcPr/>
                </a:tc>
              </a:tr>
              <a:tr h="370840">
                <a:tc>
                  <a:txBody>
                    <a:bodyPr/>
                    <a:lstStyle/>
                    <a:p>
                      <a:pPr algn="ctr"/>
                      <a:r>
                        <a:rPr lang="en-US" dirty="0" smtClean="0"/>
                        <a:t>Cat 3</a:t>
                      </a:r>
                      <a:endParaRPr lang="en-US" dirty="0"/>
                    </a:p>
                  </a:txBody>
                  <a:tcPr/>
                </a:tc>
                <a:tc>
                  <a:txBody>
                    <a:bodyPr/>
                    <a:lstStyle/>
                    <a:p>
                      <a:pPr algn="ctr"/>
                      <a:r>
                        <a:rPr lang="en-US" dirty="0" smtClean="0"/>
                        <a:t>10 Mbps</a:t>
                      </a:r>
                      <a:endParaRPr lang="en-US" dirty="0"/>
                    </a:p>
                  </a:txBody>
                  <a:tcPr/>
                </a:tc>
              </a:tr>
              <a:tr h="370840">
                <a:tc>
                  <a:txBody>
                    <a:bodyPr/>
                    <a:lstStyle/>
                    <a:p>
                      <a:pPr algn="ctr"/>
                      <a:r>
                        <a:rPr lang="en-US" dirty="0" smtClean="0"/>
                        <a:t>Cat 5e</a:t>
                      </a:r>
                      <a:endParaRPr lang="en-US" dirty="0"/>
                    </a:p>
                  </a:txBody>
                  <a:tcPr/>
                </a:tc>
                <a:tc>
                  <a:txBody>
                    <a:bodyPr/>
                    <a:lstStyle/>
                    <a:p>
                      <a:pPr algn="ctr"/>
                      <a:r>
                        <a:rPr lang="en-US" dirty="0" smtClean="0"/>
                        <a:t>1,000</a:t>
                      </a:r>
                      <a:r>
                        <a:rPr lang="en-US" baseline="0" dirty="0" smtClean="0"/>
                        <a:t> Mbps = 1Gbps</a:t>
                      </a:r>
                      <a:endParaRPr lang="en-US" dirty="0"/>
                    </a:p>
                  </a:txBody>
                  <a:tcPr/>
                </a:tc>
              </a:tr>
              <a:tr h="370840">
                <a:tc>
                  <a:txBody>
                    <a:bodyPr/>
                    <a:lstStyle/>
                    <a:p>
                      <a:pPr algn="ctr"/>
                      <a:r>
                        <a:rPr lang="en-US" dirty="0" smtClean="0"/>
                        <a:t>Cat 6</a:t>
                      </a:r>
                      <a:endParaRPr lang="en-US" dirty="0"/>
                    </a:p>
                  </a:txBody>
                  <a:tcPr/>
                </a:tc>
                <a:tc>
                  <a:txBody>
                    <a:bodyPr/>
                    <a:lstStyle/>
                    <a:p>
                      <a:pPr algn="ctr"/>
                      <a:r>
                        <a:rPr lang="en-US" dirty="0" smtClean="0"/>
                        <a:t>10 Gbps</a:t>
                      </a:r>
                      <a:endParaRPr lang="en-US" dirty="0"/>
                    </a:p>
                  </a:txBody>
                  <a:tcPr/>
                </a:tc>
              </a:tr>
            </a:tbl>
          </a:graphicData>
        </a:graphic>
      </p:graphicFrame>
      <p:sp>
        <p:nvSpPr>
          <p:cNvPr id="10" name="Arc 4"/>
          <p:cNvSpPr>
            <a:spLocks/>
          </p:cNvSpPr>
          <p:nvPr/>
        </p:nvSpPr>
        <p:spPr bwMode="auto">
          <a:xfrm>
            <a:off x="2088218" y="4662247"/>
            <a:ext cx="849313" cy="212725"/>
          </a:xfrm>
          <a:custGeom>
            <a:avLst/>
            <a:gdLst>
              <a:gd name="G0" fmla="+- 40 0 0"/>
              <a:gd name="G1" fmla="+- 21600 0 0"/>
              <a:gd name="G2" fmla="+- 21600 0 0"/>
              <a:gd name="T0" fmla="*/ 0 w 21640"/>
              <a:gd name="T1" fmla="*/ 0 h 21600"/>
              <a:gd name="T2" fmla="*/ 21640 w 21640"/>
              <a:gd name="T3" fmla="*/ 21600 h 21600"/>
              <a:gd name="T4" fmla="*/ 40 w 21640"/>
              <a:gd name="T5" fmla="*/ 21600 h 21600"/>
            </a:gdLst>
            <a:ahLst/>
            <a:cxnLst>
              <a:cxn ang="0">
                <a:pos x="T0" y="T1"/>
              </a:cxn>
              <a:cxn ang="0">
                <a:pos x="T2" y="T3"/>
              </a:cxn>
              <a:cxn ang="0">
                <a:pos x="T4" y="T5"/>
              </a:cxn>
            </a:cxnLst>
            <a:rect l="0" t="0" r="r" b="b"/>
            <a:pathLst>
              <a:path w="21640" h="21600" fill="none" extrusionOk="0">
                <a:moveTo>
                  <a:pt x="0" y="0"/>
                </a:moveTo>
                <a:cubicBezTo>
                  <a:pt x="13" y="0"/>
                  <a:pt x="26" y="-1"/>
                  <a:pt x="40" y="0"/>
                </a:cubicBezTo>
                <a:cubicBezTo>
                  <a:pt x="11969" y="0"/>
                  <a:pt x="21640" y="9670"/>
                  <a:pt x="21640" y="21600"/>
                </a:cubicBezTo>
              </a:path>
              <a:path w="21640" h="21600" stroke="0" extrusionOk="0">
                <a:moveTo>
                  <a:pt x="0" y="0"/>
                </a:moveTo>
                <a:cubicBezTo>
                  <a:pt x="13" y="0"/>
                  <a:pt x="26" y="-1"/>
                  <a:pt x="40" y="0"/>
                </a:cubicBezTo>
                <a:cubicBezTo>
                  <a:pt x="11969" y="0"/>
                  <a:pt x="21640" y="9670"/>
                  <a:pt x="21640" y="21600"/>
                </a:cubicBezTo>
                <a:lnTo>
                  <a:pt x="4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11" name="Arc 5"/>
          <p:cNvSpPr>
            <a:spLocks/>
          </p:cNvSpPr>
          <p:nvPr/>
        </p:nvSpPr>
        <p:spPr bwMode="auto">
          <a:xfrm>
            <a:off x="2937531" y="4873385"/>
            <a:ext cx="849312" cy="212725"/>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12" name="Arc 6"/>
          <p:cNvSpPr>
            <a:spLocks/>
          </p:cNvSpPr>
          <p:nvPr/>
        </p:nvSpPr>
        <p:spPr bwMode="auto">
          <a:xfrm>
            <a:off x="3785256" y="4873385"/>
            <a:ext cx="849312" cy="21272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13" name="Arc 7"/>
          <p:cNvSpPr>
            <a:spLocks/>
          </p:cNvSpPr>
          <p:nvPr/>
        </p:nvSpPr>
        <p:spPr bwMode="auto">
          <a:xfrm>
            <a:off x="4636156" y="4662247"/>
            <a:ext cx="849312" cy="212725"/>
          </a:xfrm>
          <a:custGeom>
            <a:avLst/>
            <a:gdLst>
              <a:gd name="G0" fmla="+- 21600 0 0"/>
              <a:gd name="G1" fmla="+- 21600 0 0"/>
              <a:gd name="G2" fmla="+- 21600 0 0"/>
              <a:gd name="T0" fmla="*/ 0 w 21600"/>
              <a:gd name="T1" fmla="*/ 21600 h 21600"/>
              <a:gd name="T2" fmla="*/ 2156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6"/>
                  <a:pt x="9646" y="22"/>
                  <a:pt x="21560" y="0"/>
                </a:cubicBezTo>
              </a:path>
              <a:path w="21600" h="21600" stroke="0" extrusionOk="0">
                <a:moveTo>
                  <a:pt x="0" y="21600"/>
                </a:moveTo>
                <a:cubicBezTo>
                  <a:pt x="0" y="9686"/>
                  <a:pt x="9646" y="22"/>
                  <a:pt x="21560" y="0"/>
                </a:cubicBezTo>
                <a:lnTo>
                  <a:pt x="2160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14" name="Arc 8"/>
          <p:cNvSpPr>
            <a:spLocks/>
          </p:cNvSpPr>
          <p:nvPr/>
        </p:nvSpPr>
        <p:spPr bwMode="auto">
          <a:xfrm>
            <a:off x="5412443" y="4662247"/>
            <a:ext cx="849313" cy="2127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15" name="Arc 9"/>
          <p:cNvSpPr>
            <a:spLocks/>
          </p:cNvSpPr>
          <p:nvPr/>
        </p:nvSpPr>
        <p:spPr bwMode="auto">
          <a:xfrm>
            <a:off x="6263343" y="4873385"/>
            <a:ext cx="849313" cy="212725"/>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16" name="Arc 10"/>
          <p:cNvSpPr>
            <a:spLocks/>
          </p:cNvSpPr>
          <p:nvPr/>
        </p:nvSpPr>
        <p:spPr bwMode="auto">
          <a:xfrm>
            <a:off x="7111068" y="4873385"/>
            <a:ext cx="849313" cy="21272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17" name="Arc 11"/>
          <p:cNvSpPr>
            <a:spLocks/>
          </p:cNvSpPr>
          <p:nvPr/>
        </p:nvSpPr>
        <p:spPr bwMode="auto">
          <a:xfrm>
            <a:off x="7961968" y="4662247"/>
            <a:ext cx="849313" cy="212725"/>
          </a:xfrm>
          <a:custGeom>
            <a:avLst/>
            <a:gdLst>
              <a:gd name="G0" fmla="+- 21600 0 0"/>
              <a:gd name="G1" fmla="+- 21600 0 0"/>
              <a:gd name="G2" fmla="+- 21600 0 0"/>
              <a:gd name="T0" fmla="*/ 0 w 21600"/>
              <a:gd name="T1" fmla="*/ 21600 h 21600"/>
              <a:gd name="T2" fmla="*/ 2156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6"/>
                  <a:pt x="9646" y="22"/>
                  <a:pt x="21560" y="0"/>
                </a:cubicBezTo>
              </a:path>
              <a:path w="21600" h="21600" stroke="0" extrusionOk="0">
                <a:moveTo>
                  <a:pt x="0" y="21600"/>
                </a:moveTo>
                <a:cubicBezTo>
                  <a:pt x="0" y="9686"/>
                  <a:pt x="9646" y="22"/>
                  <a:pt x="21560" y="0"/>
                </a:cubicBezTo>
                <a:lnTo>
                  <a:pt x="2160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18" name="Arc 12"/>
          <p:cNvSpPr>
            <a:spLocks/>
          </p:cNvSpPr>
          <p:nvPr/>
        </p:nvSpPr>
        <p:spPr bwMode="auto">
          <a:xfrm>
            <a:off x="3785256" y="4662247"/>
            <a:ext cx="849312" cy="2127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19" name="Arc 13"/>
          <p:cNvSpPr>
            <a:spLocks/>
          </p:cNvSpPr>
          <p:nvPr/>
        </p:nvSpPr>
        <p:spPr bwMode="auto">
          <a:xfrm>
            <a:off x="4636156" y="4873385"/>
            <a:ext cx="849312" cy="212725"/>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20" name="Arc 14"/>
          <p:cNvSpPr>
            <a:spLocks/>
          </p:cNvSpPr>
          <p:nvPr/>
        </p:nvSpPr>
        <p:spPr bwMode="auto">
          <a:xfrm>
            <a:off x="5412443" y="4873385"/>
            <a:ext cx="849313" cy="21272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21" name="Arc 15"/>
          <p:cNvSpPr>
            <a:spLocks/>
          </p:cNvSpPr>
          <p:nvPr/>
        </p:nvSpPr>
        <p:spPr bwMode="auto">
          <a:xfrm>
            <a:off x="6263343" y="4662247"/>
            <a:ext cx="849313" cy="212725"/>
          </a:xfrm>
          <a:custGeom>
            <a:avLst/>
            <a:gdLst>
              <a:gd name="G0" fmla="+- 21600 0 0"/>
              <a:gd name="G1" fmla="+- 21600 0 0"/>
              <a:gd name="G2" fmla="+- 21600 0 0"/>
              <a:gd name="T0" fmla="*/ 0 w 21600"/>
              <a:gd name="T1" fmla="*/ 21600 h 21600"/>
              <a:gd name="T2" fmla="*/ 2156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6"/>
                  <a:pt x="9646" y="22"/>
                  <a:pt x="21560" y="0"/>
                </a:cubicBezTo>
              </a:path>
              <a:path w="21600" h="21600" stroke="0" extrusionOk="0">
                <a:moveTo>
                  <a:pt x="0" y="21600"/>
                </a:moveTo>
                <a:cubicBezTo>
                  <a:pt x="0" y="9686"/>
                  <a:pt x="9646" y="22"/>
                  <a:pt x="21560" y="0"/>
                </a:cubicBezTo>
                <a:lnTo>
                  <a:pt x="2160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22" name="Arc 16"/>
          <p:cNvSpPr>
            <a:spLocks/>
          </p:cNvSpPr>
          <p:nvPr/>
        </p:nvSpPr>
        <p:spPr bwMode="auto">
          <a:xfrm>
            <a:off x="7111068" y="4662247"/>
            <a:ext cx="849313" cy="2127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23" name="Arc 17"/>
          <p:cNvSpPr>
            <a:spLocks/>
          </p:cNvSpPr>
          <p:nvPr/>
        </p:nvSpPr>
        <p:spPr bwMode="auto">
          <a:xfrm>
            <a:off x="7961968" y="4873385"/>
            <a:ext cx="849313" cy="212725"/>
          </a:xfrm>
          <a:custGeom>
            <a:avLst/>
            <a:gdLst>
              <a:gd name="G0" fmla="+- 21600 0 0"/>
              <a:gd name="G1" fmla="+- 0 0 0"/>
              <a:gd name="G2" fmla="+- 21600 0 0"/>
              <a:gd name="T0" fmla="*/ 2156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560" y="21599"/>
                </a:moveTo>
                <a:cubicBezTo>
                  <a:pt x="9646" y="21577"/>
                  <a:pt x="0" y="11913"/>
                  <a:pt x="0" y="0"/>
                </a:cubicBezTo>
              </a:path>
              <a:path w="21600" h="21600" stroke="0" extrusionOk="0">
                <a:moveTo>
                  <a:pt x="21560" y="21599"/>
                </a:moveTo>
                <a:cubicBezTo>
                  <a:pt x="9646" y="21577"/>
                  <a:pt x="0" y="11913"/>
                  <a:pt x="0" y="0"/>
                </a:cubicBezTo>
                <a:lnTo>
                  <a:pt x="2160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24" name="Arc 18"/>
          <p:cNvSpPr>
            <a:spLocks/>
          </p:cNvSpPr>
          <p:nvPr/>
        </p:nvSpPr>
        <p:spPr bwMode="auto">
          <a:xfrm>
            <a:off x="2088218" y="4873385"/>
            <a:ext cx="849313" cy="212725"/>
          </a:xfrm>
          <a:custGeom>
            <a:avLst/>
            <a:gdLst>
              <a:gd name="G0" fmla="+- 40 0 0"/>
              <a:gd name="G1" fmla="+- 0 0 0"/>
              <a:gd name="G2" fmla="+- 21600 0 0"/>
              <a:gd name="T0" fmla="*/ 21640 w 21640"/>
              <a:gd name="T1" fmla="*/ 0 h 21600"/>
              <a:gd name="T2" fmla="*/ 0 w 21640"/>
              <a:gd name="T3" fmla="*/ 21600 h 21600"/>
              <a:gd name="T4" fmla="*/ 40 w 21640"/>
              <a:gd name="T5" fmla="*/ 0 h 21600"/>
            </a:gdLst>
            <a:ahLst/>
            <a:cxnLst>
              <a:cxn ang="0">
                <a:pos x="T0" y="T1"/>
              </a:cxn>
              <a:cxn ang="0">
                <a:pos x="T2" y="T3"/>
              </a:cxn>
              <a:cxn ang="0">
                <a:pos x="T4" y="T5"/>
              </a:cxn>
            </a:cxnLst>
            <a:rect l="0" t="0" r="r" b="b"/>
            <a:pathLst>
              <a:path w="21640" h="21600" fill="none" extrusionOk="0">
                <a:moveTo>
                  <a:pt x="21640" y="0"/>
                </a:moveTo>
                <a:cubicBezTo>
                  <a:pt x="21640" y="11929"/>
                  <a:pt x="11969" y="21600"/>
                  <a:pt x="40" y="21600"/>
                </a:cubicBezTo>
                <a:cubicBezTo>
                  <a:pt x="26" y="21600"/>
                  <a:pt x="13" y="21599"/>
                  <a:pt x="0" y="21599"/>
                </a:cubicBezTo>
              </a:path>
              <a:path w="21640" h="21600" stroke="0" extrusionOk="0">
                <a:moveTo>
                  <a:pt x="21640" y="0"/>
                </a:moveTo>
                <a:cubicBezTo>
                  <a:pt x="21640" y="11929"/>
                  <a:pt x="11969" y="21600"/>
                  <a:pt x="40" y="21600"/>
                </a:cubicBezTo>
                <a:cubicBezTo>
                  <a:pt x="26" y="21600"/>
                  <a:pt x="13" y="21599"/>
                  <a:pt x="0" y="21599"/>
                </a:cubicBezTo>
                <a:lnTo>
                  <a:pt x="4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25" name="Arc 19"/>
          <p:cNvSpPr>
            <a:spLocks/>
          </p:cNvSpPr>
          <p:nvPr/>
        </p:nvSpPr>
        <p:spPr bwMode="auto">
          <a:xfrm>
            <a:off x="2937531" y="4662247"/>
            <a:ext cx="849312" cy="212725"/>
          </a:xfrm>
          <a:custGeom>
            <a:avLst/>
            <a:gdLst>
              <a:gd name="G0" fmla="+- 21600 0 0"/>
              <a:gd name="G1" fmla="+- 21600 0 0"/>
              <a:gd name="G2" fmla="+- 21600 0 0"/>
              <a:gd name="T0" fmla="*/ 0 w 21600"/>
              <a:gd name="T1" fmla="*/ 21600 h 21600"/>
              <a:gd name="T2" fmla="*/ 2156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6"/>
                  <a:pt x="9646" y="22"/>
                  <a:pt x="21560" y="0"/>
                </a:cubicBezTo>
              </a:path>
              <a:path w="21600" h="21600" stroke="0" extrusionOk="0">
                <a:moveTo>
                  <a:pt x="0" y="21600"/>
                </a:moveTo>
                <a:cubicBezTo>
                  <a:pt x="0" y="9686"/>
                  <a:pt x="9646" y="22"/>
                  <a:pt x="21560" y="0"/>
                </a:cubicBezTo>
                <a:lnTo>
                  <a:pt x="2160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43" name="Rectangle 37"/>
          <p:cNvSpPr>
            <a:spLocks noChangeArrowheads="1"/>
          </p:cNvSpPr>
          <p:nvPr/>
        </p:nvSpPr>
        <p:spPr bwMode="auto">
          <a:xfrm>
            <a:off x="1858926" y="4251585"/>
            <a:ext cx="3007634"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dirty="0">
                <a:latin typeface="Calibri"/>
                <a:cs typeface="Calibri"/>
              </a:rPr>
              <a:t>Unshielded Twisted Pair</a:t>
            </a:r>
          </a:p>
        </p:txBody>
      </p:sp>
      <p:sp>
        <p:nvSpPr>
          <p:cNvPr id="48" name="Rectangle 2"/>
          <p:cNvSpPr>
            <a:spLocks noChangeArrowheads="1"/>
          </p:cNvSpPr>
          <p:nvPr/>
        </p:nvSpPr>
        <p:spPr bwMode="auto">
          <a:xfrm>
            <a:off x="2602665" y="5775470"/>
            <a:ext cx="5859463" cy="409575"/>
          </a:xfrm>
          <a:prstGeom prst="rect">
            <a:avLst/>
          </a:prstGeom>
          <a:solidFill>
            <a:schemeClr val="accent1">
              <a:alpha val="50000"/>
            </a:schemeClr>
          </a:solidFill>
          <a:ln w="12700">
            <a:solidFill>
              <a:schemeClr val="tx1"/>
            </a:solidFill>
            <a:miter lim="800000"/>
            <a:headEnd/>
            <a:tailEnd/>
          </a:ln>
          <a:effectLst/>
        </p:spPr>
        <p:txBody>
          <a:bodyPr wrap="none" anchor="ctr"/>
          <a:lstStyle/>
          <a:p>
            <a:endParaRPr lang="en-US"/>
          </a:p>
        </p:txBody>
      </p:sp>
      <p:sp>
        <p:nvSpPr>
          <p:cNvPr id="49" name="Arc 20"/>
          <p:cNvSpPr>
            <a:spLocks/>
          </p:cNvSpPr>
          <p:nvPr/>
        </p:nvSpPr>
        <p:spPr bwMode="auto">
          <a:xfrm>
            <a:off x="2951915" y="5980258"/>
            <a:ext cx="849313" cy="211137"/>
          </a:xfrm>
          <a:custGeom>
            <a:avLst/>
            <a:gdLst>
              <a:gd name="G0" fmla="+- 21600 0 0"/>
              <a:gd name="G1" fmla="+- 0 0 0"/>
              <a:gd name="G2" fmla="+- 21600 0 0"/>
              <a:gd name="T0" fmla="*/ 2156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560" y="21599"/>
                </a:moveTo>
                <a:cubicBezTo>
                  <a:pt x="9646" y="21577"/>
                  <a:pt x="0" y="11913"/>
                  <a:pt x="0" y="0"/>
                </a:cubicBezTo>
              </a:path>
              <a:path w="21600" h="21600" stroke="0" extrusionOk="0">
                <a:moveTo>
                  <a:pt x="21560" y="21599"/>
                </a:moveTo>
                <a:cubicBezTo>
                  <a:pt x="9646" y="21577"/>
                  <a:pt x="0" y="11913"/>
                  <a:pt x="0" y="0"/>
                </a:cubicBezTo>
                <a:lnTo>
                  <a:pt x="2160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0" name="Arc 21"/>
          <p:cNvSpPr>
            <a:spLocks/>
          </p:cNvSpPr>
          <p:nvPr/>
        </p:nvSpPr>
        <p:spPr bwMode="auto">
          <a:xfrm>
            <a:off x="3799640" y="5980258"/>
            <a:ext cx="849313" cy="211137"/>
          </a:xfrm>
          <a:custGeom>
            <a:avLst/>
            <a:gdLst>
              <a:gd name="G0" fmla="+- 40 0 0"/>
              <a:gd name="G1" fmla="+- 0 0 0"/>
              <a:gd name="G2" fmla="+- 21600 0 0"/>
              <a:gd name="T0" fmla="*/ 21640 w 21640"/>
              <a:gd name="T1" fmla="*/ 0 h 21600"/>
              <a:gd name="T2" fmla="*/ 0 w 21640"/>
              <a:gd name="T3" fmla="*/ 21600 h 21600"/>
              <a:gd name="T4" fmla="*/ 40 w 21640"/>
              <a:gd name="T5" fmla="*/ 0 h 21600"/>
            </a:gdLst>
            <a:ahLst/>
            <a:cxnLst>
              <a:cxn ang="0">
                <a:pos x="T0" y="T1"/>
              </a:cxn>
              <a:cxn ang="0">
                <a:pos x="T2" y="T3"/>
              </a:cxn>
              <a:cxn ang="0">
                <a:pos x="T4" y="T5"/>
              </a:cxn>
            </a:cxnLst>
            <a:rect l="0" t="0" r="r" b="b"/>
            <a:pathLst>
              <a:path w="21640" h="21600" fill="none" extrusionOk="0">
                <a:moveTo>
                  <a:pt x="21640" y="0"/>
                </a:moveTo>
                <a:cubicBezTo>
                  <a:pt x="21640" y="11929"/>
                  <a:pt x="11969" y="21600"/>
                  <a:pt x="40" y="21600"/>
                </a:cubicBezTo>
                <a:cubicBezTo>
                  <a:pt x="26" y="21600"/>
                  <a:pt x="13" y="21599"/>
                  <a:pt x="0" y="21599"/>
                </a:cubicBezTo>
              </a:path>
              <a:path w="21640" h="21600" stroke="0" extrusionOk="0">
                <a:moveTo>
                  <a:pt x="21640" y="0"/>
                </a:moveTo>
                <a:cubicBezTo>
                  <a:pt x="21640" y="11929"/>
                  <a:pt x="11969" y="21600"/>
                  <a:pt x="40" y="21600"/>
                </a:cubicBezTo>
                <a:cubicBezTo>
                  <a:pt x="26" y="21600"/>
                  <a:pt x="13" y="21599"/>
                  <a:pt x="0" y="21599"/>
                </a:cubicBezTo>
                <a:lnTo>
                  <a:pt x="4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1" name="Arc 22"/>
          <p:cNvSpPr>
            <a:spLocks/>
          </p:cNvSpPr>
          <p:nvPr/>
        </p:nvSpPr>
        <p:spPr bwMode="auto">
          <a:xfrm>
            <a:off x="4648953" y="5770708"/>
            <a:ext cx="849312" cy="211137"/>
          </a:xfrm>
          <a:custGeom>
            <a:avLst/>
            <a:gdLst>
              <a:gd name="G0" fmla="+- 21600 0 0"/>
              <a:gd name="G1" fmla="+- 21600 0 0"/>
              <a:gd name="G2" fmla="+- 21600 0 0"/>
              <a:gd name="T0" fmla="*/ 0 w 21600"/>
              <a:gd name="T1" fmla="*/ 21600 h 21600"/>
              <a:gd name="T2" fmla="*/ 2156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6"/>
                  <a:pt x="9646" y="22"/>
                  <a:pt x="21560" y="0"/>
                </a:cubicBezTo>
              </a:path>
              <a:path w="21600" h="21600" stroke="0" extrusionOk="0">
                <a:moveTo>
                  <a:pt x="0" y="21600"/>
                </a:moveTo>
                <a:cubicBezTo>
                  <a:pt x="0" y="9686"/>
                  <a:pt x="9646" y="22"/>
                  <a:pt x="21560" y="0"/>
                </a:cubicBezTo>
                <a:lnTo>
                  <a:pt x="2160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2" name="Arc 23"/>
          <p:cNvSpPr>
            <a:spLocks/>
          </p:cNvSpPr>
          <p:nvPr/>
        </p:nvSpPr>
        <p:spPr bwMode="auto">
          <a:xfrm>
            <a:off x="5426828" y="5770708"/>
            <a:ext cx="849312" cy="211137"/>
          </a:xfrm>
          <a:custGeom>
            <a:avLst/>
            <a:gdLst>
              <a:gd name="G0" fmla="+- 40 0 0"/>
              <a:gd name="G1" fmla="+- 21600 0 0"/>
              <a:gd name="G2" fmla="+- 21600 0 0"/>
              <a:gd name="T0" fmla="*/ 0 w 21640"/>
              <a:gd name="T1" fmla="*/ 0 h 21600"/>
              <a:gd name="T2" fmla="*/ 21640 w 21640"/>
              <a:gd name="T3" fmla="*/ 21600 h 21600"/>
              <a:gd name="T4" fmla="*/ 40 w 21640"/>
              <a:gd name="T5" fmla="*/ 21600 h 21600"/>
            </a:gdLst>
            <a:ahLst/>
            <a:cxnLst>
              <a:cxn ang="0">
                <a:pos x="T0" y="T1"/>
              </a:cxn>
              <a:cxn ang="0">
                <a:pos x="T2" y="T3"/>
              </a:cxn>
              <a:cxn ang="0">
                <a:pos x="T4" y="T5"/>
              </a:cxn>
            </a:cxnLst>
            <a:rect l="0" t="0" r="r" b="b"/>
            <a:pathLst>
              <a:path w="21640" h="21600" fill="none" extrusionOk="0">
                <a:moveTo>
                  <a:pt x="0" y="0"/>
                </a:moveTo>
                <a:cubicBezTo>
                  <a:pt x="13" y="0"/>
                  <a:pt x="26" y="-1"/>
                  <a:pt x="40" y="0"/>
                </a:cubicBezTo>
                <a:cubicBezTo>
                  <a:pt x="11969" y="0"/>
                  <a:pt x="21640" y="9670"/>
                  <a:pt x="21640" y="21600"/>
                </a:cubicBezTo>
              </a:path>
              <a:path w="21640" h="21600" stroke="0" extrusionOk="0">
                <a:moveTo>
                  <a:pt x="0" y="0"/>
                </a:moveTo>
                <a:cubicBezTo>
                  <a:pt x="13" y="0"/>
                  <a:pt x="26" y="-1"/>
                  <a:pt x="40" y="0"/>
                </a:cubicBezTo>
                <a:cubicBezTo>
                  <a:pt x="11969" y="0"/>
                  <a:pt x="21640" y="9670"/>
                  <a:pt x="21640" y="21600"/>
                </a:cubicBezTo>
                <a:lnTo>
                  <a:pt x="4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3" name="Arc 24"/>
          <p:cNvSpPr>
            <a:spLocks/>
          </p:cNvSpPr>
          <p:nvPr/>
        </p:nvSpPr>
        <p:spPr bwMode="auto">
          <a:xfrm>
            <a:off x="6276140" y="5980258"/>
            <a:ext cx="849313" cy="211137"/>
          </a:xfrm>
          <a:custGeom>
            <a:avLst/>
            <a:gdLst>
              <a:gd name="G0" fmla="+- 21600 0 0"/>
              <a:gd name="G1" fmla="+- 0 0 0"/>
              <a:gd name="G2" fmla="+- 21600 0 0"/>
              <a:gd name="T0" fmla="*/ 2156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560" y="21599"/>
                </a:moveTo>
                <a:cubicBezTo>
                  <a:pt x="9646" y="21577"/>
                  <a:pt x="0" y="11913"/>
                  <a:pt x="0" y="0"/>
                </a:cubicBezTo>
              </a:path>
              <a:path w="21600" h="21600" stroke="0" extrusionOk="0">
                <a:moveTo>
                  <a:pt x="21560" y="21599"/>
                </a:moveTo>
                <a:cubicBezTo>
                  <a:pt x="9646" y="21577"/>
                  <a:pt x="0" y="11913"/>
                  <a:pt x="0" y="0"/>
                </a:cubicBezTo>
                <a:lnTo>
                  <a:pt x="2160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4" name="Arc 25"/>
          <p:cNvSpPr>
            <a:spLocks/>
          </p:cNvSpPr>
          <p:nvPr/>
        </p:nvSpPr>
        <p:spPr bwMode="auto">
          <a:xfrm>
            <a:off x="7123865" y="5980258"/>
            <a:ext cx="849313" cy="211137"/>
          </a:xfrm>
          <a:custGeom>
            <a:avLst/>
            <a:gdLst>
              <a:gd name="G0" fmla="+- 40 0 0"/>
              <a:gd name="G1" fmla="+- 0 0 0"/>
              <a:gd name="G2" fmla="+- 21600 0 0"/>
              <a:gd name="T0" fmla="*/ 21640 w 21640"/>
              <a:gd name="T1" fmla="*/ 0 h 21600"/>
              <a:gd name="T2" fmla="*/ 0 w 21640"/>
              <a:gd name="T3" fmla="*/ 21600 h 21600"/>
              <a:gd name="T4" fmla="*/ 40 w 21640"/>
              <a:gd name="T5" fmla="*/ 0 h 21600"/>
            </a:gdLst>
            <a:ahLst/>
            <a:cxnLst>
              <a:cxn ang="0">
                <a:pos x="T0" y="T1"/>
              </a:cxn>
              <a:cxn ang="0">
                <a:pos x="T2" y="T3"/>
              </a:cxn>
              <a:cxn ang="0">
                <a:pos x="T4" y="T5"/>
              </a:cxn>
            </a:cxnLst>
            <a:rect l="0" t="0" r="r" b="b"/>
            <a:pathLst>
              <a:path w="21640" h="21600" fill="none" extrusionOk="0">
                <a:moveTo>
                  <a:pt x="21640" y="0"/>
                </a:moveTo>
                <a:cubicBezTo>
                  <a:pt x="21640" y="11929"/>
                  <a:pt x="11969" y="21600"/>
                  <a:pt x="40" y="21600"/>
                </a:cubicBezTo>
                <a:cubicBezTo>
                  <a:pt x="26" y="21600"/>
                  <a:pt x="13" y="21599"/>
                  <a:pt x="0" y="21599"/>
                </a:cubicBezTo>
              </a:path>
              <a:path w="21640" h="21600" stroke="0" extrusionOk="0">
                <a:moveTo>
                  <a:pt x="21640" y="0"/>
                </a:moveTo>
                <a:cubicBezTo>
                  <a:pt x="21640" y="11929"/>
                  <a:pt x="11969" y="21600"/>
                  <a:pt x="40" y="21600"/>
                </a:cubicBezTo>
                <a:cubicBezTo>
                  <a:pt x="26" y="21600"/>
                  <a:pt x="13" y="21599"/>
                  <a:pt x="0" y="21599"/>
                </a:cubicBezTo>
                <a:lnTo>
                  <a:pt x="4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5" name="Arc 26"/>
          <p:cNvSpPr>
            <a:spLocks/>
          </p:cNvSpPr>
          <p:nvPr/>
        </p:nvSpPr>
        <p:spPr bwMode="auto">
          <a:xfrm>
            <a:off x="3799640" y="5770708"/>
            <a:ext cx="849313" cy="211137"/>
          </a:xfrm>
          <a:custGeom>
            <a:avLst/>
            <a:gdLst>
              <a:gd name="G0" fmla="+- 40 0 0"/>
              <a:gd name="G1" fmla="+- 21600 0 0"/>
              <a:gd name="G2" fmla="+- 21600 0 0"/>
              <a:gd name="T0" fmla="*/ 0 w 21640"/>
              <a:gd name="T1" fmla="*/ 0 h 21600"/>
              <a:gd name="T2" fmla="*/ 21640 w 21640"/>
              <a:gd name="T3" fmla="*/ 21600 h 21600"/>
              <a:gd name="T4" fmla="*/ 40 w 21640"/>
              <a:gd name="T5" fmla="*/ 21600 h 21600"/>
            </a:gdLst>
            <a:ahLst/>
            <a:cxnLst>
              <a:cxn ang="0">
                <a:pos x="T0" y="T1"/>
              </a:cxn>
              <a:cxn ang="0">
                <a:pos x="T2" y="T3"/>
              </a:cxn>
              <a:cxn ang="0">
                <a:pos x="T4" y="T5"/>
              </a:cxn>
            </a:cxnLst>
            <a:rect l="0" t="0" r="r" b="b"/>
            <a:pathLst>
              <a:path w="21640" h="21600" fill="none" extrusionOk="0">
                <a:moveTo>
                  <a:pt x="0" y="0"/>
                </a:moveTo>
                <a:cubicBezTo>
                  <a:pt x="13" y="0"/>
                  <a:pt x="26" y="-1"/>
                  <a:pt x="40" y="0"/>
                </a:cubicBezTo>
                <a:cubicBezTo>
                  <a:pt x="11969" y="0"/>
                  <a:pt x="21640" y="9670"/>
                  <a:pt x="21640" y="21600"/>
                </a:cubicBezTo>
              </a:path>
              <a:path w="21640" h="21600" stroke="0" extrusionOk="0">
                <a:moveTo>
                  <a:pt x="0" y="0"/>
                </a:moveTo>
                <a:cubicBezTo>
                  <a:pt x="13" y="0"/>
                  <a:pt x="26" y="-1"/>
                  <a:pt x="40" y="0"/>
                </a:cubicBezTo>
                <a:cubicBezTo>
                  <a:pt x="11969" y="0"/>
                  <a:pt x="21640" y="9670"/>
                  <a:pt x="21640" y="21600"/>
                </a:cubicBezTo>
                <a:lnTo>
                  <a:pt x="4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6" name="Arc 27"/>
          <p:cNvSpPr>
            <a:spLocks/>
          </p:cNvSpPr>
          <p:nvPr/>
        </p:nvSpPr>
        <p:spPr bwMode="auto">
          <a:xfrm>
            <a:off x="4648953" y="5980258"/>
            <a:ext cx="849312" cy="211137"/>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7" name="Arc 28"/>
          <p:cNvSpPr>
            <a:spLocks/>
          </p:cNvSpPr>
          <p:nvPr/>
        </p:nvSpPr>
        <p:spPr bwMode="auto">
          <a:xfrm>
            <a:off x="5426828" y="5980258"/>
            <a:ext cx="849312" cy="211137"/>
          </a:xfrm>
          <a:custGeom>
            <a:avLst/>
            <a:gdLst>
              <a:gd name="G0" fmla="+- 40 0 0"/>
              <a:gd name="G1" fmla="+- 0 0 0"/>
              <a:gd name="G2" fmla="+- 21600 0 0"/>
              <a:gd name="T0" fmla="*/ 21640 w 21640"/>
              <a:gd name="T1" fmla="*/ 0 h 21600"/>
              <a:gd name="T2" fmla="*/ 0 w 21640"/>
              <a:gd name="T3" fmla="*/ 21600 h 21600"/>
              <a:gd name="T4" fmla="*/ 40 w 21640"/>
              <a:gd name="T5" fmla="*/ 0 h 21600"/>
            </a:gdLst>
            <a:ahLst/>
            <a:cxnLst>
              <a:cxn ang="0">
                <a:pos x="T0" y="T1"/>
              </a:cxn>
              <a:cxn ang="0">
                <a:pos x="T2" y="T3"/>
              </a:cxn>
              <a:cxn ang="0">
                <a:pos x="T4" y="T5"/>
              </a:cxn>
            </a:cxnLst>
            <a:rect l="0" t="0" r="r" b="b"/>
            <a:pathLst>
              <a:path w="21640" h="21600" fill="none" extrusionOk="0">
                <a:moveTo>
                  <a:pt x="21640" y="0"/>
                </a:moveTo>
                <a:cubicBezTo>
                  <a:pt x="21640" y="11929"/>
                  <a:pt x="11969" y="21600"/>
                  <a:pt x="40" y="21600"/>
                </a:cubicBezTo>
                <a:cubicBezTo>
                  <a:pt x="26" y="21600"/>
                  <a:pt x="13" y="21599"/>
                  <a:pt x="0" y="21599"/>
                </a:cubicBezTo>
              </a:path>
              <a:path w="21640" h="21600" stroke="0" extrusionOk="0">
                <a:moveTo>
                  <a:pt x="21640" y="0"/>
                </a:moveTo>
                <a:cubicBezTo>
                  <a:pt x="21640" y="11929"/>
                  <a:pt x="11969" y="21600"/>
                  <a:pt x="40" y="21600"/>
                </a:cubicBezTo>
                <a:cubicBezTo>
                  <a:pt x="26" y="21600"/>
                  <a:pt x="13" y="21599"/>
                  <a:pt x="0" y="21599"/>
                </a:cubicBezTo>
                <a:lnTo>
                  <a:pt x="4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8" name="Arc 29"/>
          <p:cNvSpPr>
            <a:spLocks/>
          </p:cNvSpPr>
          <p:nvPr/>
        </p:nvSpPr>
        <p:spPr bwMode="auto">
          <a:xfrm>
            <a:off x="6276140" y="5770708"/>
            <a:ext cx="849313" cy="211137"/>
          </a:xfrm>
          <a:custGeom>
            <a:avLst/>
            <a:gdLst>
              <a:gd name="G0" fmla="+- 21600 0 0"/>
              <a:gd name="G1" fmla="+- 21600 0 0"/>
              <a:gd name="G2" fmla="+- 21600 0 0"/>
              <a:gd name="T0" fmla="*/ 0 w 21600"/>
              <a:gd name="T1" fmla="*/ 21600 h 21600"/>
              <a:gd name="T2" fmla="*/ 2156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6"/>
                  <a:pt x="9646" y="22"/>
                  <a:pt x="21560" y="0"/>
                </a:cubicBezTo>
              </a:path>
              <a:path w="21600" h="21600" stroke="0" extrusionOk="0">
                <a:moveTo>
                  <a:pt x="0" y="21600"/>
                </a:moveTo>
                <a:cubicBezTo>
                  <a:pt x="0" y="9686"/>
                  <a:pt x="9646" y="22"/>
                  <a:pt x="21560" y="0"/>
                </a:cubicBezTo>
                <a:lnTo>
                  <a:pt x="2160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59" name="Arc 30"/>
          <p:cNvSpPr>
            <a:spLocks/>
          </p:cNvSpPr>
          <p:nvPr/>
        </p:nvSpPr>
        <p:spPr bwMode="auto">
          <a:xfrm>
            <a:off x="7123865" y="5770708"/>
            <a:ext cx="849313" cy="211137"/>
          </a:xfrm>
          <a:custGeom>
            <a:avLst/>
            <a:gdLst>
              <a:gd name="G0" fmla="+- 40 0 0"/>
              <a:gd name="G1" fmla="+- 21600 0 0"/>
              <a:gd name="G2" fmla="+- 21600 0 0"/>
              <a:gd name="T0" fmla="*/ 0 w 21640"/>
              <a:gd name="T1" fmla="*/ 0 h 21600"/>
              <a:gd name="T2" fmla="*/ 21640 w 21640"/>
              <a:gd name="T3" fmla="*/ 21600 h 21600"/>
              <a:gd name="T4" fmla="*/ 40 w 21640"/>
              <a:gd name="T5" fmla="*/ 21600 h 21600"/>
            </a:gdLst>
            <a:ahLst/>
            <a:cxnLst>
              <a:cxn ang="0">
                <a:pos x="T0" y="T1"/>
              </a:cxn>
              <a:cxn ang="0">
                <a:pos x="T2" y="T3"/>
              </a:cxn>
              <a:cxn ang="0">
                <a:pos x="T4" y="T5"/>
              </a:cxn>
            </a:cxnLst>
            <a:rect l="0" t="0" r="r" b="b"/>
            <a:pathLst>
              <a:path w="21640" h="21600" fill="none" extrusionOk="0">
                <a:moveTo>
                  <a:pt x="0" y="0"/>
                </a:moveTo>
                <a:cubicBezTo>
                  <a:pt x="13" y="0"/>
                  <a:pt x="26" y="-1"/>
                  <a:pt x="40" y="0"/>
                </a:cubicBezTo>
                <a:cubicBezTo>
                  <a:pt x="11969" y="0"/>
                  <a:pt x="21640" y="9670"/>
                  <a:pt x="21640" y="21600"/>
                </a:cubicBezTo>
              </a:path>
              <a:path w="21640" h="21600" stroke="0" extrusionOk="0">
                <a:moveTo>
                  <a:pt x="0" y="0"/>
                </a:moveTo>
                <a:cubicBezTo>
                  <a:pt x="13" y="0"/>
                  <a:pt x="26" y="-1"/>
                  <a:pt x="40" y="0"/>
                </a:cubicBezTo>
                <a:cubicBezTo>
                  <a:pt x="11969" y="0"/>
                  <a:pt x="21640" y="9670"/>
                  <a:pt x="21640" y="21600"/>
                </a:cubicBezTo>
                <a:lnTo>
                  <a:pt x="4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60" name="Arc 31"/>
          <p:cNvSpPr>
            <a:spLocks/>
          </p:cNvSpPr>
          <p:nvPr/>
        </p:nvSpPr>
        <p:spPr bwMode="auto">
          <a:xfrm>
            <a:off x="2951915" y="5770708"/>
            <a:ext cx="849313" cy="211137"/>
          </a:xfrm>
          <a:custGeom>
            <a:avLst/>
            <a:gdLst>
              <a:gd name="G0" fmla="+- 21600 0 0"/>
              <a:gd name="G1" fmla="+- 21600 0 0"/>
              <a:gd name="G2" fmla="+- 21600 0 0"/>
              <a:gd name="T0" fmla="*/ 0 w 21600"/>
              <a:gd name="T1" fmla="*/ 21600 h 21600"/>
              <a:gd name="T2" fmla="*/ 2156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6"/>
                  <a:pt x="9646" y="22"/>
                  <a:pt x="21560" y="0"/>
                </a:cubicBezTo>
              </a:path>
              <a:path w="21600" h="21600" stroke="0" extrusionOk="0">
                <a:moveTo>
                  <a:pt x="0" y="21600"/>
                </a:moveTo>
                <a:cubicBezTo>
                  <a:pt x="0" y="9686"/>
                  <a:pt x="9646" y="22"/>
                  <a:pt x="21560" y="0"/>
                </a:cubicBezTo>
                <a:lnTo>
                  <a:pt x="2160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61" name="Oval 32"/>
          <p:cNvSpPr>
            <a:spLocks noChangeArrowheads="1"/>
          </p:cNvSpPr>
          <p:nvPr/>
        </p:nvSpPr>
        <p:spPr bwMode="auto">
          <a:xfrm>
            <a:off x="2524878" y="5769120"/>
            <a:ext cx="141287" cy="422275"/>
          </a:xfrm>
          <a:prstGeom prst="ellipse">
            <a:avLst/>
          </a:prstGeom>
          <a:solidFill>
            <a:schemeClr val="accent1"/>
          </a:solidFill>
          <a:ln w="9525">
            <a:noFill/>
            <a:round/>
            <a:headEnd/>
            <a:tailEnd/>
          </a:ln>
          <a:effectLst/>
        </p:spPr>
        <p:txBody>
          <a:bodyPr wrap="none" anchor="ctr"/>
          <a:lstStyle/>
          <a:p>
            <a:endParaRPr lang="en-US"/>
          </a:p>
        </p:txBody>
      </p:sp>
      <p:sp>
        <p:nvSpPr>
          <p:cNvPr id="62" name="Arc 33"/>
          <p:cNvSpPr>
            <a:spLocks/>
          </p:cNvSpPr>
          <p:nvPr/>
        </p:nvSpPr>
        <p:spPr bwMode="auto">
          <a:xfrm>
            <a:off x="2102603" y="5980258"/>
            <a:ext cx="849312" cy="211137"/>
          </a:xfrm>
          <a:custGeom>
            <a:avLst/>
            <a:gdLst>
              <a:gd name="G0" fmla="+- 40 0 0"/>
              <a:gd name="G1" fmla="+- 0 0 0"/>
              <a:gd name="G2" fmla="+- 21600 0 0"/>
              <a:gd name="T0" fmla="*/ 21640 w 21640"/>
              <a:gd name="T1" fmla="*/ 0 h 21600"/>
              <a:gd name="T2" fmla="*/ 0 w 21640"/>
              <a:gd name="T3" fmla="*/ 21600 h 21600"/>
              <a:gd name="T4" fmla="*/ 40 w 21640"/>
              <a:gd name="T5" fmla="*/ 0 h 21600"/>
            </a:gdLst>
            <a:ahLst/>
            <a:cxnLst>
              <a:cxn ang="0">
                <a:pos x="T0" y="T1"/>
              </a:cxn>
              <a:cxn ang="0">
                <a:pos x="T2" y="T3"/>
              </a:cxn>
              <a:cxn ang="0">
                <a:pos x="T4" y="T5"/>
              </a:cxn>
            </a:cxnLst>
            <a:rect l="0" t="0" r="r" b="b"/>
            <a:pathLst>
              <a:path w="21640" h="21600" fill="none" extrusionOk="0">
                <a:moveTo>
                  <a:pt x="21640" y="0"/>
                </a:moveTo>
                <a:cubicBezTo>
                  <a:pt x="21640" y="11929"/>
                  <a:pt x="11969" y="21600"/>
                  <a:pt x="40" y="21600"/>
                </a:cubicBezTo>
                <a:cubicBezTo>
                  <a:pt x="26" y="21600"/>
                  <a:pt x="13" y="21599"/>
                  <a:pt x="0" y="21599"/>
                </a:cubicBezTo>
              </a:path>
              <a:path w="21640" h="21600" stroke="0" extrusionOk="0">
                <a:moveTo>
                  <a:pt x="21640" y="0"/>
                </a:moveTo>
                <a:cubicBezTo>
                  <a:pt x="21640" y="11929"/>
                  <a:pt x="11969" y="21600"/>
                  <a:pt x="40" y="21600"/>
                </a:cubicBezTo>
                <a:cubicBezTo>
                  <a:pt x="26" y="21600"/>
                  <a:pt x="13" y="21599"/>
                  <a:pt x="0" y="21599"/>
                </a:cubicBezTo>
                <a:lnTo>
                  <a:pt x="4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63" name="Arc 34"/>
          <p:cNvSpPr>
            <a:spLocks/>
          </p:cNvSpPr>
          <p:nvPr/>
        </p:nvSpPr>
        <p:spPr bwMode="auto">
          <a:xfrm>
            <a:off x="2102603" y="5770708"/>
            <a:ext cx="849312" cy="211137"/>
          </a:xfrm>
          <a:custGeom>
            <a:avLst/>
            <a:gdLst>
              <a:gd name="G0" fmla="+- 40 0 0"/>
              <a:gd name="G1" fmla="+- 21600 0 0"/>
              <a:gd name="G2" fmla="+- 21600 0 0"/>
              <a:gd name="T0" fmla="*/ 0 w 21640"/>
              <a:gd name="T1" fmla="*/ 0 h 21600"/>
              <a:gd name="T2" fmla="*/ 21640 w 21640"/>
              <a:gd name="T3" fmla="*/ 21600 h 21600"/>
              <a:gd name="T4" fmla="*/ 40 w 21640"/>
              <a:gd name="T5" fmla="*/ 21600 h 21600"/>
            </a:gdLst>
            <a:ahLst/>
            <a:cxnLst>
              <a:cxn ang="0">
                <a:pos x="T0" y="T1"/>
              </a:cxn>
              <a:cxn ang="0">
                <a:pos x="T2" y="T3"/>
              </a:cxn>
              <a:cxn ang="0">
                <a:pos x="T4" y="T5"/>
              </a:cxn>
            </a:cxnLst>
            <a:rect l="0" t="0" r="r" b="b"/>
            <a:pathLst>
              <a:path w="21640" h="21600" fill="none" extrusionOk="0">
                <a:moveTo>
                  <a:pt x="0" y="0"/>
                </a:moveTo>
                <a:cubicBezTo>
                  <a:pt x="13" y="0"/>
                  <a:pt x="26" y="-1"/>
                  <a:pt x="40" y="0"/>
                </a:cubicBezTo>
                <a:cubicBezTo>
                  <a:pt x="11969" y="0"/>
                  <a:pt x="21640" y="9670"/>
                  <a:pt x="21640" y="21600"/>
                </a:cubicBezTo>
              </a:path>
              <a:path w="21640" h="21600" stroke="0" extrusionOk="0">
                <a:moveTo>
                  <a:pt x="0" y="0"/>
                </a:moveTo>
                <a:cubicBezTo>
                  <a:pt x="13" y="0"/>
                  <a:pt x="26" y="-1"/>
                  <a:pt x="40" y="0"/>
                </a:cubicBezTo>
                <a:cubicBezTo>
                  <a:pt x="11969" y="0"/>
                  <a:pt x="21640" y="9670"/>
                  <a:pt x="21640" y="21600"/>
                </a:cubicBezTo>
                <a:lnTo>
                  <a:pt x="4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65" name="Rectangle 36"/>
          <p:cNvSpPr>
            <a:spLocks noChangeArrowheads="1"/>
          </p:cNvSpPr>
          <p:nvPr/>
        </p:nvSpPr>
        <p:spPr bwMode="auto">
          <a:xfrm>
            <a:off x="5701465" y="5311413"/>
            <a:ext cx="869078"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dirty="0">
                <a:latin typeface="Calibri"/>
                <a:cs typeface="Calibri"/>
              </a:rPr>
              <a:t>Shield</a:t>
            </a:r>
          </a:p>
        </p:txBody>
      </p:sp>
      <p:sp>
        <p:nvSpPr>
          <p:cNvPr id="66" name="Rectangle 38"/>
          <p:cNvSpPr>
            <a:spLocks noChangeArrowheads="1"/>
          </p:cNvSpPr>
          <p:nvPr/>
        </p:nvSpPr>
        <p:spPr bwMode="auto">
          <a:xfrm>
            <a:off x="1811209" y="5300267"/>
            <a:ext cx="2635337"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dirty="0">
                <a:latin typeface="Calibri"/>
                <a:cs typeface="Calibri"/>
              </a:rPr>
              <a:t>Shielded Twisted Pair</a:t>
            </a:r>
          </a:p>
        </p:txBody>
      </p:sp>
      <p:sp>
        <p:nvSpPr>
          <p:cNvPr id="67" name="Oval 39"/>
          <p:cNvSpPr>
            <a:spLocks noChangeArrowheads="1"/>
          </p:cNvSpPr>
          <p:nvPr/>
        </p:nvSpPr>
        <p:spPr bwMode="auto">
          <a:xfrm>
            <a:off x="8397040" y="5769120"/>
            <a:ext cx="141288" cy="422275"/>
          </a:xfrm>
          <a:prstGeom prst="ellipse">
            <a:avLst/>
          </a:prstGeom>
          <a:solidFill>
            <a:schemeClr val="accent1"/>
          </a:solidFill>
          <a:ln w="9525">
            <a:noFill/>
            <a:round/>
            <a:headEnd/>
            <a:tailEnd/>
          </a:ln>
          <a:effectLst/>
        </p:spPr>
        <p:txBody>
          <a:bodyPr wrap="none" anchor="ctr"/>
          <a:lstStyle/>
          <a:p>
            <a:endParaRPr lang="en-US"/>
          </a:p>
        </p:txBody>
      </p:sp>
      <p:sp>
        <p:nvSpPr>
          <p:cNvPr id="68" name="Arc 40"/>
          <p:cNvSpPr>
            <a:spLocks/>
          </p:cNvSpPr>
          <p:nvPr/>
        </p:nvSpPr>
        <p:spPr bwMode="auto">
          <a:xfrm>
            <a:off x="7973178" y="5980258"/>
            <a:ext cx="850900" cy="211137"/>
          </a:xfrm>
          <a:custGeom>
            <a:avLst/>
            <a:gdLst>
              <a:gd name="G0" fmla="+- 21600 0 0"/>
              <a:gd name="G1" fmla="+- 0 0 0"/>
              <a:gd name="G2" fmla="+- 21600 0 0"/>
              <a:gd name="T0" fmla="*/ 2156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560" y="21599"/>
                </a:moveTo>
                <a:cubicBezTo>
                  <a:pt x="9646" y="21577"/>
                  <a:pt x="0" y="11913"/>
                  <a:pt x="0" y="0"/>
                </a:cubicBezTo>
              </a:path>
              <a:path w="21600" h="21600" stroke="0" extrusionOk="0">
                <a:moveTo>
                  <a:pt x="21560" y="21599"/>
                </a:moveTo>
                <a:cubicBezTo>
                  <a:pt x="9646" y="21577"/>
                  <a:pt x="0" y="11913"/>
                  <a:pt x="0" y="0"/>
                </a:cubicBezTo>
                <a:lnTo>
                  <a:pt x="21600" y="0"/>
                </a:lnTo>
                <a:close/>
              </a:path>
            </a:pathLst>
          </a:custGeom>
          <a:noFill/>
          <a:ln w="12700" cap="rnd">
            <a:solidFill>
              <a:schemeClr val="tx1"/>
            </a:solidFill>
            <a:round/>
            <a:headEnd type="none" w="sm" len="sm"/>
            <a:tailEnd type="none" w="sm" len="sm"/>
          </a:ln>
          <a:effectLst/>
        </p:spPr>
        <p:txBody>
          <a:bodyPr wrap="none" anchor="ctr"/>
          <a:lstStyle/>
          <a:p>
            <a:endParaRPr lang="en-US"/>
          </a:p>
        </p:txBody>
      </p:sp>
      <p:sp>
        <p:nvSpPr>
          <p:cNvPr id="69" name="Arc 41"/>
          <p:cNvSpPr>
            <a:spLocks/>
          </p:cNvSpPr>
          <p:nvPr/>
        </p:nvSpPr>
        <p:spPr bwMode="auto">
          <a:xfrm>
            <a:off x="7973178" y="5770708"/>
            <a:ext cx="850900" cy="211137"/>
          </a:xfrm>
          <a:custGeom>
            <a:avLst/>
            <a:gdLst>
              <a:gd name="G0" fmla="+- 21600 0 0"/>
              <a:gd name="G1" fmla="+- 21600 0 0"/>
              <a:gd name="G2" fmla="+- 21600 0 0"/>
              <a:gd name="T0" fmla="*/ 0 w 21600"/>
              <a:gd name="T1" fmla="*/ 21600 h 21600"/>
              <a:gd name="T2" fmla="*/ 2156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6"/>
                  <a:pt x="9646" y="22"/>
                  <a:pt x="21560" y="0"/>
                </a:cubicBezTo>
              </a:path>
              <a:path w="21600" h="21600" stroke="0" extrusionOk="0">
                <a:moveTo>
                  <a:pt x="0" y="21600"/>
                </a:moveTo>
                <a:cubicBezTo>
                  <a:pt x="0" y="9686"/>
                  <a:pt x="9646" y="22"/>
                  <a:pt x="21560" y="0"/>
                </a:cubicBezTo>
                <a:lnTo>
                  <a:pt x="21600" y="21600"/>
                </a:lnTo>
                <a:close/>
              </a:path>
            </a:pathLst>
          </a:custGeom>
          <a:noFill/>
          <a:ln w="12700" cap="rnd">
            <a:solidFill>
              <a:schemeClr val="tx1"/>
            </a:solidFill>
            <a:round/>
            <a:headEnd type="none" w="sm" len="sm"/>
            <a:tailEnd type="none" w="sm" len="sm"/>
          </a:ln>
          <a:effectLst/>
        </p:spPr>
        <p:txBody>
          <a:bodyPr wrap="none" anchor="ctr"/>
          <a:lstStyle/>
          <a:p>
            <a:endParaRPr lang="en-US"/>
          </a:p>
        </p:txBody>
      </p:sp>
      <p:cxnSp>
        <p:nvCxnSpPr>
          <p:cNvPr id="8" name="Curved Connector 7"/>
          <p:cNvCxnSpPr>
            <a:stCxn id="65" idx="1"/>
          </p:cNvCxnSpPr>
          <p:nvPr/>
        </p:nvCxnSpPr>
        <p:spPr>
          <a:xfrm rot="10800000" flipV="1">
            <a:off x="5566817" y="5509864"/>
            <a:ext cx="134649" cy="259045"/>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Tree>
    <p:extLst>
      <p:ext uri="{BB962C8B-B14F-4D97-AF65-F5344CB8AC3E}">
        <p14:creationId xmlns:p14="http://schemas.microsoft.com/office/powerpoint/2010/main" val="2927817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5912" y="1986571"/>
            <a:ext cx="8060320" cy="1894976"/>
          </a:xfrm>
          <a:prstGeom prst="rect">
            <a:avLst/>
          </a:prstGeom>
        </p:spPr>
      </p:pic>
      <p:sp>
        <p:nvSpPr>
          <p:cNvPr id="2" name="Title 1"/>
          <p:cNvSpPr>
            <a:spLocks noGrp="1"/>
          </p:cNvSpPr>
          <p:nvPr>
            <p:ph type="title"/>
          </p:nvPr>
        </p:nvSpPr>
        <p:spPr/>
        <p:txBody>
          <a:bodyPr/>
          <a:lstStyle/>
          <a:p>
            <a:r>
              <a:rPr lang="en-US" dirty="0" smtClean="0"/>
              <a:t>UTP and STP Again</a:t>
            </a:r>
            <a:endParaRPr lang="en-US" dirty="0"/>
          </a:p>
        </p:txBody>
      </p:sp>
      <p:sp>
        <p:nvSpPr>
          <p:cNvPr id="10" name="Content Placeholder 9"/>
          <p:cNvSpPr>
            <a:spLocks noGrp="1"/>
          </p:cNvSpPr>
          <p:nvPr>
            <p:ph idx="1"/>
          </p:nvPr>
        </p:nvSpPr>
        <p:spPr>
          <a:xfrm>
            <a:off x="822959" y="4403838"/>
            <a:ext cx="7699373" cy="1709308"/>
          </a:xfrm>
        </p:spPr>
        <p:txBody>
          <a:bodyPr>
            <a:normAutofit fontScale="85000" lnSpcReduction="20000"/>
          </a:bodyPr>
          <a:lstStyle/>
          <a:p>
            <a:r>
              <a:rPr lang="en-US" dirty="0">
                <a:cs typeface="Calibri"/>
              </a:rPr>
              <a:t>Electromagnetic energy passes through an insulator, but </a:t>
            </a:r>
            <a:r>
              <a:rPr lang="en-US" dirty="0" smtClean="0">
                <a:cs typeface="Calibri"/>
              </a:rPr>
              <a:t>is stopped </a:t>
            </a:r>
            <a:r>
              <a:rPr lang="en-US" dirty="0">
                <a:cs typeface="Calibri"/>
              </a:rPr>
              <a:t>by </a:t>
            </a:r>
            <a:r>
              <a:rPr lang="en-US" dirty="0" smtClean="0">
                <a:cs typeface="Calibri"/>
              </a:rPr>
              <a:t>metal</a:t>
            </a:r>
            <a:r>
              <a:rPr lang="en-US" dirty="0">
                <a:cs typeface="Calibri"/>
              </a:rPr>
              <a:t>.</a:t>
            </a:r>
            <a:r>
              <a:rPr lang="en-US" dirty="0" smtClean="0">
                <a:cs typeface="Calibri"/>
              </a:rPr>
              <a:t> Thus STP is/has:</a:t>
            </a:r>
          </a:p>
          <a:p>
            <a:pPr lvl="1"/>
            <a:r>
              <a:rPr lang="en-US" dirty="0"/>
              <a:t>Lower noise susceptibility than UTP</a:t>
            </a:r>
          </a:p>
          <a:p>
            <a:pPr lvl="1"/>
            <a:r>
              <a:rPr lang="en-US" dirty="0"/>
              <a:t>Lower electromagnetic emissions than UTP</a:t>
            </a:r>
          </a:p>
          <a:p>
            <a:pPr lvl="1"/>
            <a:r>
              <a:rPr lang="en-US" dirty="0"/>
              <a:t>More expensive than </a:t>
            </a:r>
            <a:r>
              <a:rPr lang="en-US" dirty="0" smtClean="0"/>
              <a:t>UTP</a:t>
            </a:r>
            <a:endParaRPr lang="en-US" dirty="0">
              <a:cs typeface="Calibri"/>
            </a:endParaRPr>
          </a:p>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11</a:t>
            </a:fld>
            <a:endParaRPr lang="en-US" dirty="0"/>
          </a:p>
        </p:txBody>
      </p:sp>
      <p:sp>
        <p:nvSpPr>
          <p:cNvPr id="11" name="TextBox 10"/>
          <p:cNvSpPr txBox="1"/>
          <p:nvPr/>
        </p:nvSpPr>
        <p:spPr>
          <a:xfrm>
            <a:off x="118704" y="154314"/>
            <a:ext cx="7823263" cy="338554"/>
          </a:xfrm>
          <a:prstGeom prst="rect">
            <a:avLst/>
          </a:prstGeom>
          <a:noFill/>
        </p:spPr>
        <p:txBody>
          <a:bodyPr wrap="none" rtlCol="0">
            <a:spAutoFit/>
          </a:bodyPr>
          <a:lstStyle/>
          <a:p>
            <a:r>
              <a:rPr lang="en-US" sz="1600" i="1" dirty="0" smtClean="0"/>
              <a:t>Figure Source: The Physical Layer of Communication Systems, by R.A. Thompson and Others</a:t>
            </a:r>
            <a:endParaRPr lang="en-US" sz="1600" i="1" dirty="0"/>
          </a:p>
        </p:txBody>
      </p:sp>
    </p:spTree>
    <p:extLst>
      <p:ext uri="{BB962C8B-B14F-4D97-AF65-F5344CB8AC3E}">
        <p14:creationId xmlns:p14="http://schemas.microsoft.com/office/powerpoint/2010/main" val="2415681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Variety of Ethernet Physical Layer Standards</a:t>
            </a:r>
            <a:endParaRPr lang="en-US" dirty="0"/>
          </a:p>
        </p:txBody>
      </p:sp>
      <p:pic>
        <p:nvPicPr>
          <p:cNvPr id="5" name="Content Placeholder 4"/>
          <p:cNvPicPr>
            <a:picLocks noGrp="1" noChangeAspect="1"/>
          </p:cNvPicPr>
          <p:nvPr>
            <p:ph idx="1"/>
          </p:nvPr>
        </p:nvPicPr>
        <p:blipFill>
          <a:blip r:embed="rId3"/>
          <a:stretch>
            <a:fillRect/>
          </a:stretch>
        </p:blipFill>
        <p:spPr>
          <a:xfrm>
            <a:off x="207033" y="2383148"/>
            <a:ext cx="8747185" cy="2867930"/>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12</a:t>
            </a:fld>
            <a:endParaRPr lang="en-US" dirty="0"/>
          </a:p>
        </p:txBody>
      </p:sp>
    </p:spTree>
    <p:extLst>
      <p:ext uri="{BB962C8B-B14F-4D97-AF65-F5344CB8AC3E}">
        <p14:creationId xmlns:p14="http://schemas.microsoft.com/office/powerpoint/2010/main" val="511108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Transmitting data using twisted pairs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13</a:t>
            </a:fld>
            <a:endParaRPr lang="en-US" dirty="0"/>
          </a:p>
        </p:txBody>
      </p:sp>
      <p:sp>
        <p:nvSpPr>
          <p:cNvPr id="5" name="Rectangle 4"/>
          <p:cNvSpPr/>
          <p:nvPr/>
        </p:nvSpPr>
        <p:spPr>
          <a:xfrm>
            <a:off x="1121434" y="3105509"/>
            <a:ext cx="2294626" cy="1173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32099" y="3105509"/>
            <a:ext cx="2294626" cy="1173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018580" y="3312544"/>
            <a:ext cx="1397480" cy="7591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Transmitter</a:t>
            </a:r>
            <a:endParaRPr lang="en-US" dirty="0"/>
          </a:p>
        </p:txBody>
      </p:sp>
      <p:sp>
        <p:nvSpPr>
          <p:cNvPr id="8" name="Rounded Rectangle 7"/>
          <p:cNvSpPr/>
          <p:nvPr/>
        </p:nvSpPr>
        <p:spPr>
          <a:xfrm>
            <a:off x="5932099" y="3312544"/>
            <a:ext cx="1397480" cy="75912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Receiver</a:t>
            </a:r>
            <a:endParaRPr lang="en-US" dirty="0"/>
          </a:p>
        </p:txBody>
      </p:sp>
      <p:cxnSp>
        <p:nvCxnSpPr>
          <p:cNvPr id="21" name="Straight Connector 20"/>
          <p:cNvCxnSpPr/>
          <p:nvPr/>
        </p:nvCxnSpPr>
        <p:spPr>
          <a:xfrm>
            <a:off x="3416059" y="3529228"/>
            <a:ext cx="251603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416059" y="3837284"/>
            <a:ext cx="251603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534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Cable connectors</a:t>
            </a:r>
          </a:p>
        </p:txBody>
      </p:sp>
      <p:sp>
        <p:nvSpPr>
          <p:cNvPr id="19459" name="Content Placeholder 2"/>
          <p:cNvSpPr>
            <a:spLocks noGrp="1"/>
          </p:cNvSpPr>
          <p:nvPr>
            <p:ph idx="1"/>
          </p:nvPr>
        </p:nvSpPr>
        <p:spPr>
          <a:xfrm>
            <a:off x="822960" y="1845734"/>
            <a:ext cx="4399639" cy="2071427"/>
          </a:xfrm>
        </p:spPr>
        <p:txBody>
          <a:bodyPr>
            <a:normAutofit fontScale="85000" lnSpcReduction="20000"/>
          </a:bodyPr>
          <a:lstStyle/>
          <a:p>
            <a:r>
              <a:rPr lang="en-US" dirty="0" smtClean="0"/>
              <a:t>Cat5e cables end in RJ 45 connectors for Ethernet</a:t>
            </a:r>
          </a:p>
          <a:p>
            <a:r>
              <a:rPr lang="en-US" dirty="0" smtClean="0"/>
              <a:t>Not all pairs used in all cases</a:t>
            </a:r>
          </a:p>
          <a:p>
            <a:r>
              <a:rPr lang="en-US" dirty="0" smtClean="0"/>
              <a:t>Some pairs are used for carrying DC power</a:t>
            </a:r>
          </a:p>
        </p:txBody>
      </p:sp>
      <p:sp>
        <p:nvSpPr>
          <p:cNvPr id="6" name="Slide Number Placeholder 5"/>
          <p:cNvSpPr>
            <a:spLocks noGrp="1"/>
          </p:cNvSpPr>
          <p:nvPr>
            <p:ph type="sldNum" sz="quarter" idx="12"/>
          </p:nvPr>
        </p:nvSpPr>
        <p:spPr/>
        <p:txBody>
          <a:bodyPr/>
          <a:lstStyle/>
          <a:p>
            <a:pPr>
              <a:defRPr/>
            </a:pPr>
            <a:fld id="{A0AEDF73-8707-47B7-9F96-EA441E034063}" type="slidenum">
              <a:rPr lang="en-US" smtClean="0"/>
              <a:pPr>
                <a:defRPr/>
              </a:pPr>
              <a:t>14</a:t>
            </a:fld>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1765760456"/>
              </p:ext>
            </p:extLst>
          </p:nvPr>
        </p:nvGraphicFramePr>
        <p:xfrm>
          <a:off x="421592" y="4059890"/>
          <a:ext cx="8229600" cy="1854200"/>
        </p:xfrm>
        <a:graphic>
          <a:graphicData uri="http://schemas.openxmlformats.org/drawingml/2006/table">
            <a:tbl>
              <a:tblPr firstRow="1" bandRow="1">
                <a:tableStyleId>{5C22544A-7EE6-4342-B048-85BDC9FD1C3A}</a:tableStyleId>
              </a:tblPr>
              <a:tblGrid>
                <a:gridCol w="2743200"/>
                <a:gridCol w="2819400"/>
                <a:gridCol w="2667000"/>
              </a:tblGrid>
              <a:tr h="370840">
                <a:tc>
                  <a:txBody>
                    <a:bodyPr/>
                    <a:lstStyle/>
                    <a:p>
                      <a:r>
                        <a:rPr lang="en-US" dirty="0" smtClean="0"/>
                        <a:t>Conductor</a:t>
                      </a:r>
                      <a:r>
                        <a:rPr lang="en-US" baseline="0" dirty="0" smtClean="0"/>
                        <a:t> identification</a:t>
                      </a:r>
                      <a:endParaRPr lang="en-US" dirty="0"/>
                    </a:p>
                  </a:txBody>
                  <a:tcPr/>
                </a:tc>
                <a:tc>
                  <a:txBody>
                    <a:bodyPr/>
                    <a:lstStyle/>
                    <a:p>
                      <a:r>
                        <a:rPr lang="en-US" dirty="0" smtClean="0"/>
                        <a:t>Color code</a:t>
                      </a:r>
                      <a:endParaRPr lang="en-US" dirty="0"/>
                    </a:p>
                  </a:txBody>
                  <a:tcPr/>
                </a:tc>
                <a:tc>
                  <a:txBody>
                    <a:bodyPr/>
                    <a:lstStyle/>
                    <a:p>
                      <a:r>
                        <a:rPr lang="en-US" dirty="0" smtClean="0"/>
                        <a:t>Use</a:t>
                      </a:r>
                      <a:endParaRPr lang="en-US" dirty="0"/>
                    </a:p>
                  </a:txBody>
                  <a:tcPr/>
                </a:tc>
              </a:tr>
              <a:tr h="370840">
                <a:tc>
                  <a:txBody>
                    <a:bodyPr/>
                    <a:lstStyle/>
                    <a:p>
                      <a:r>
                        <a:rPr lang="en-US" dirty="0" smtClean="0"/>
                        <a:t>Pair 1</a:t>
                      </a:r>
                      <a:endParaRPr lang="en-US" dirty="0"/>
                    </a:p>
                  </a:txBody>
                  <a:tcPr/>
                </a:tc>
                <a:tc>
                  <a:txBody>
                    <a:bodyPr/>
                    <a:lstStyle/>
                    <a:p>
                      <a:r>
                        <a:rPr lang="en-US" dirty="0" smtClean="0"/>
                        <a:t>White-Blue/ Blue</a:t>
                      </a:r>
                      <a:endParaRPr lang="en-US" dirty="0"/>
                    </a:p>
                  </a:txBody>
                  <a:tcPr/>
                </a:tc>
                <a:tc>
                  <a:txBody>
                    <a:bodyPr/>
                    <a:lstStyle/>
                    <a:p>
                      <a:r>
                        <a:rPr lang="en-US" dirty="0" smtClean="0"/>
                        <a:t>-</a:t>
                      </a:r>
                      <a:endParaRPr lang="en-US" dirty="0"/>
                    </a:p>
                  </a:txBody>
                  <a:tcPr/>
                </a:tc>
              </a:tr>
              <a:tr h="370840">
                <a:tc>
                  <a:txBody>
                    <a:bodyPr/>
                    <a:lstStyle/>
                    <a:p>
                      <a:r>
                        <a:rPr lang="en-US" dirty="0" smtClean="0"/>
                        <a:t>Pair 2</a:t>
                      </a:r>
                      <a:endParaRPr lang="en-US" dirty="0"/>
                    </a:p>
                  </a:txBody>
                  <a:tcPr/>
                </a:tc>
                <a:tc>
                  <a:txBody>
                    <a:bodyPr/>
                    <a:lstStyle/>
                    <a:p>
                      <a:r>
                        <a:rPr lang="en-US" dirty="0" smtClean="0"/>
                        <a:t>White-Orange/ Orange</a:t>
                      </a:r>
                      <a:endParaRPr lang="en-US" dirty="0"/>
                    </a:p>
                  </a:txBody>
                  <a:tcPr/>
                </a:tc>
                <a:tc>
                  <a:txBody>
                    <a:bodyPr/>
                    <a:lstStyle/>
                    <a:p>
                      <a:r>
                        <a:rPr lang="en-US" dirty="0" smtClean="0"/>
                        <a:t>Transmit</a:t>
                      </a:r>
                      <a:r>
                        <a:rPr lang="en-US" baseline="0" dirty="0" smtClean="0"/>
                        <a:t> </a:t>
                      </a:r>
                      <a:r>
                        <a:rPr lang="en-US" dirty="0" smtClean="0"/>
                        <a:t>data</a:t>
                      </a:r>
                      <a:endParaRPr lang="en-US" dirty="0"/>
                    </a:p>
                  </a:txBody>
                  <a:tcPr/>
                </a:tc>
              </a:tr>
              <a:tr h="370840">
                <a:tc>
                  <a:txBody>
                    <a:bodyPr/>
                    <a:lstStyle/>
                    <a:p>
                      <a:r>
                        <a:rPr lang="en-US" dirty="0" smtClean="0"/>
                        <a:t>Pair 3</a:t>
                      </a:r>
                      <a:endParaRPr lang="en-US" dirty="0"/>
                    </a:p>
                  </a:txBody>
                  <a:tcPr/>
                </a:tc>
                <a:tc>
                  <a:txBody>
                    <a:bodyPr/>
                    <a:lstStyle/>
                    <a:p>
                      <a:r>
                        <a:rPr lang="en-US" dirty="0" smtClean="0"/>
                        <a:t>White-Green/ Green</a:t>
                      </a:r>
                      <a:endParaRPr lang="en-US" dirty="0"/>
                    </a:p>
                  </a:txBody>
                  <a:tcPr/>
                </a:tc>
                <a:tc>
                  <a:txBody>
                    <a:bodyPr/>
                    <a:lstStyle/>
                    <a:p>
                      <a:r>
                        <a:rPr lang="en-US" dirty="0" smtClean="0"/>
                        <a:t>Receive data</a:t>
                      </a:r>
                      <a:endParaRPr lang="en-US" dirty="0"/>
                    </a:p>
                  </a:txBody>
                  <a:tcPr/>
                </a:tc>
              </a:tr>
              <a:tr h="370840">
                <a:tc>
                  <a:txBody>
                    <a:bodyPr/>
                    <a:lstStyle/>
                    <a:p>
                      <a:r>
                        <a:rPr lang="en-US" dirty="0" smtClean="0"/>
                        <a:t>Pair</a:t>
                      </a:r>
                      <a:r>
                        <a:rPr lang="en-US" baseline="0" dirty="0" smtClean="0"/>
                        <a:t> 4</a:t>
                      </a:r>
                      <a:endParaRPr lang="en-US" dirty="0"/>
                    </a:p>
                  </a:txBody>
                  <a:tcPr/>
                </a:tc>
                <a:tc>
                  <a:txBody>
                    <a:bodyPr/>
                    <a:lstStyle/>
                    <a:p>
                      <a:r>
                        <a:rPr lang="en-US" dirty="0" smtClean="0"/>
                        <a:t>White-Brown/ Brown</a:t>
                      </a:r>
                      <a:endParaRPr lang="en-US" dirty="0"/>
                    </a:p>
                  </a:txBody>
                  <a:tcPr/>
                </a:tc>
                <a:tc>
                  <a:txBody>
                    <a:bodyPr/>
                    <a:lstStyle/>
                    <a:p>
                      <a:r>
                        <a:rPr lang="en-US" dirty="0" smtClean="0"/>
                        <a:t>-</a:t>
                      </a:r>
                      <a:endParaRPr lang="en-US" dirty="0"/>
                    </a:p>
                  </a:txBody>
                  <a:tcPr/>
                </a:tc>
              </a:tr>
            </a:tbl>
          </a:graphicData>
        </a:graphic>
      </p:graphicFrame>
      <p:pic>
        <p:nvPicPr>
          <p:cNvPr id="19486" name="Picture 5" descr="RJ 45 pin assignment.emf"/>
          <p:cNvPicPr>
            <a:picLocks noChangeAspect="1"/>
          </p:cNvPicPr>
          <p:nvPr/>
        </p:nvPicPr>
        <p:blipFill>
          <a:blip r:embed="rId3" cstate="print"/>
          <a:srcRect/>
          <a:stretch>
            <a:fillRect/>
          </a:stretch>
        </p:blipFill>
        <p:spPr bwMode="auto">
          <a:xfrm>
            <a:off x="5350701" y="1213496"/>
            <a:ext cx="3062288" cy="2743200"/>
          </a:xfrm>
          <a:prstGeom prst="rect">
            <a:avLst/>
          </a:prstGeom>
          <a:noFill/>
          <a:ln w="9525">
            <a:noFill/>
            <a:miter lim="800000"/>
            <a:headEnd/>
            <a:tailEnd/>
          </a:ln>
        </p:spPr>
      </p:pic>
      <p:sp>
        <p:nvSpPr>
          <p:cNvPr id="7" name="TextBox 6"/>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pic>
        <p:nvPicPr>
          <p:cNvPr id="2" name="Picture 1"/>
          <p:cNvPicPr>
            <a:picLocks noChangeAspect="1"/>
          </p:cNvPicPr>
          <p:nvPr/>
        </p:nvPicPr>
        <p:blipFill>
          <a:blip r:embed="rId4"/>
          <a:stretch>
            <a:fillRect/>
          </a:stretch>
        </p:blipFill>
        <p:spPr>
          <a:xfrm>
            <a:off x="3970457" y="0"/>
            <a:ext cx="5173543" cy="1195154"/>
          </a:xfrm>
          <a:prstGeom prst="rect">
            <a:avLst/>
          </a:prstGeom>
        </p:spPr>
      </p:pic>
    </p:spTree>
    <p:extLst>
      <p:ext uri="{BB962C8B-B14F-4D97-AF65-F5344CB8AC3E}">
        <p14:creationId xmlns:p14="http://schemas.microsoft.com/office/powerpoint/2010/main" val="21572547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UTP Cabling Pinouts for 10BASE-T and 100 BASE-T</a:t>
            </a:r>
            <a:endParaRPr lang="en-US" dirty="0"/>
          </a:p>
        </p:txBody>
      </p:sp>
      <p:sp>
        <p:nvSpPr>
          <p:cNvPr id="3" name="Content Placeholder 2"/>
          <p:cNvSpPr>
            <a:spLocks noGrp="1"/>
          </p:cNvSpPr>
          <p:nvPr>
            <p:ph idx="1"/>
          </p:nvPr>
        </p:nvSpPr>
        <p:spPr/>
        <p:txBody>
          <a:bodyPr/>
          <a:lstStyle/>
          <a:p>
            <a:r>
              <a:rPr lang="en-US" dirty="0" smtClean="0"/>
              <a:t>Straight-Through Cable Pinout</a:t>
            </a:r>
          </a:p>
          <a:p>
            <a:r>
              <a:rPr lang="en-US" dirty="0" smtClean="0"/>
              <a:t>Cross-over cable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15</a:t>
            </a:fld>
            <a:endParaRPr lang="en-US" dirty="0"/>
          </a:p>
        </p:txBody>
      </p:sp>
      <p:pic>
        <p:nvPicPr>
          <p:cNvPr id="5" name="Picture 4"/>
          <p:cNvPicPr>
            <a:picLocks noChangeAspect="1"/>
          </p:cNvPicPr>
          <p:nvPr/>
        </p:nvPicPr>
        <p:blipFill>
          <a:blip r:embed="rId3"/>
          <a:stretch>
            <a:fillRect/>
          </a:stretch>
        </p:blipFill>
        <p:spPr>
          <a:xfrm>
            <a:off x="1900428" y="3055976"/>
            <a:ext cx="6016925" cy="3768935"/>
          </a:xfrm>
          <a:prstGeom prst="rect">
            <a:avLst/>
          </a:prstGeom>
        </p:spPr>
      </p:pic>
    </p:spTree>
    <p:extLst>
      <p:ext uri="{BB962C8B-B14F-4D97-AF65-F5344CB8AC3E}">
        <p14:creationId xmlns:p14="http://schemas.microsoft.com/office/powerpoint/2010/main" val="122607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UTP Cabling Pinouts for 10BASE-T and 100 BASE-T</a:t>
            </a:r>
          </a:p>
        </p:txBody>
      </p:sp>
      <p:pic>
        <p:nvPicPr>
          <p:cNvPr id="5" name="Content Placeholder 4"/>
          <p:cNvPicPr>
            <a:picLocks noGrp="1" noChangeAspect="1"/>
          </p:cNvPicPr>
          <p:nvPr>
            <p:ph idx="1"/>
          </p:nvPr>
        </p:nvPicPr>
        <p:blipFill>
          <a:blip r:embed="rId2"/>
          <a:stretch>
            <a:fillRect/>
          </a:stretch>
        </p:blipFill>
        <p:spPr>
          <a:xfrm>
            <a:off x="11443" y="2725948"/>
            <a:ext cx="9109496" cy="2277374"/>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3867768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UTP Cabling Pinouts for 10BASE-T and 100 BASE-T</a:t>
            </a:r>
          </a:p>
        </p:txBody>
      </p:sp>
      <p:sp>
        <p:nvSpPr>
          <p:cNvPr id="3" name="Content Placeholder 2"/>
          <p:cNvSpPr>
            <a:spLocks noGrp="1"/>
          </p:cNvSpPr>
          <p:nvPr>
            <p:ph idx="1"/>
          </p:nvPr>
        </p:nvSpPr>
        <p:spPr/>
        <p:txBody>
          <a:bodyPr/>
          <a:lstStyle/>
          <a:p>
            <a:r>
              <a:rPr lang="en-US" dirty="0" smtClean="0"/>
              <a:t>Questions: which cable you should use, straight-through cable or crossover cable when</a:t>
            </a:r>
          </a:p>
          <a:p>
            <a:pPr lvl="1"/>
            <a:r>
              <a:rPr lang="en-US" dirty="0" smtClean="0"/>
              <a:t>Connect PC to PC</a:t>
            </a:r>
          </a:p>
          <a:p>
            <a:pPr lvl="1"/>
            <a:r>
              <a:rPr lang="en-US" dirty="0" smtClean="0"/>
              <a:t>Connect PC to Switch</a:t>
            </a:r>
          </a:p>
          <a:p>
            <a:pPr lvl="1"/>
            <a:r>
              <a:rPr lang="en-US" dirty="0" smtClean="0"/>
              <a:t>Connect Switch to Switch</a:t>
            </a:r>
          </a:p>
          <a:p>
            <a:pPr lvl="1"/>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2417978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UTP Cabling Pinouts for 10BASE-T and 100 BASE-T</a:t>
            </a:r>
          </a:p>
        </p:txBody>
      </p:sp>
      <p:pic>
        <p:nvPicPr>
          <p:cNvPr id="5" name="Content Placeholder 4"/>
          <p:cNvPicPr>
            <a:picLocks noGrp="1" noChangeAspect="1"/>
          </p:cNvPicPr>
          <p:nvPr>
            <p:ph idx="1"/>
          </p:nvPr>
        </p:nvPicPr>
        <p:blipFill>
          <a:blip r:embed="rId2"/>
          <a:stretch>
            <a:fillRect/>
          </a:stretch>
        </p:blipFill>
        <p:spPr>
          <a:xfrm>
            <a:off x="1677374" y="1800323"/>
            <a:ext cx="5879365" cy="4082892"/>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1960447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Coaxial cable</a:t>
            </a:r>
            <a:endParaRPr lang="en-US" dirty="0"/>
          </a:p>
        </p:txBody>
      </p:sp>
      <p:sp>
        <p:nvSpPr>
          <p:cNvPr id="3" name="Content Placeholder 2"/>
          <p:cNvSpPr>
            <a:spLocks noGrp="1"/>
          </p:cNvSpPr>
          <p:nvPr>
            <p:ph idx="1"/>
          </p:nvPr>
        </p:nvSpPr>
        <p:spPr>
          <a:xfrm>
            <a:off x="822960" y="1845734"/>
            <a:ext cx="3770554" cy="4023360"/>
          </a:xfrm>
        </p:spPr>
        <p:txBody>
          <a:bodyPr>
            <a:normAutofit fontScale="85000" lnSpcReduction="10000"/>
          </a:bodyPr>
          <a:lstStyle/>
          <a:p>
            <a:r>
              <a:rPr lang="en-US" dirty="0"/>
              <a:t>Applications</a:t>
            </a:r>
          </a:p>
          <a:p>
            <a:pPr lvl="1"/>
            <a:r>
              <a:rPr lang="en-US" dirty="0"/>
              <a:t>Ethernet (until circa 1987)</a:t>
            </a:r>
          </a:p>
          <a:p>
            <a:pPr lvl="1"/>
            <a:r>
              <a:rPr lang="en-US" dirty="0"/>
              <a:t>Cable TV </a:t>
            </a:r>
          </a:p>
          <a:p>
            <a:pPr lvl="1"/>
            <a:r>
              <a:rPr lang="en-US" dirty="0"/>
              <a:t>IBM terminal connections</a:t>
            </a:r>
          </a:p>
          <a:p>
            <a:r>
              <a:rPr lang="en-US" dirty="0"/>
              <a:t>Good propagation </a:t>
            </a:r>
            <a:r>
              <a:rPr lang="en-US" dirty="0" smtClean="0"/>
              <a:t>characteristics</a:t>
            </a:r>
          </a:p>
          <a:p>
            <a:r>
              <a:rPr lang="en-US" dirty="0" smtClean="0"/>
              <a:t>Larger </a:t>
            </a:r>
            <a:r>
              <a:rPr lang="en-US" b="1" dirty="0" smtClean="0"/>
              <a:t>bandwidth</a:t>
            </a:r>
            <a:endParaRPr lang="en-US" b="1" dirty="0"/>
          </a:p>
          <a:p>
            <a:r>
              <a:rPr lang="en-US" dirty="0"/>
              <a:t>Can be unwieldy to </a:t>
            </a:r>
            <a:r>
              <a:rPr lang="en-US" dirty="0" smtClean="0"/>
              <a:t>manage</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pic>
        <p:nvPicPr>
          <p:cNvPr id="8" name="Picture 7"/>
          <p:cNvPicPr>
            <a:picLocks noChangeAspect="1"/>
          </p:cNvPicPr>
          <p:nvPr/>
        </p:nvPicPr>
        <p:blipFill>
          <a:blip r:embed="rId2"/>
          <a:stretch>
            <a:fillRect/>
          </a:stretch>
        </p:blipFill>
        <p:spPr>
          <a:xfrm>
            <a:off x="3750776" y="4830319"/>
            <a:ext cx="5229669" cy="1496490"/>
          </a:xfrm>
          <a:prstGeom prst="rect">
            <a:avLst/>
          </a:prstGeom>
        </p:spPr>
      </p:pic>
      <p:sp>
        <p:nvSpPr>
          <p:cNvPr id="9" name="TextBox 8"/>
          <p:cNvSpPr txBox="1"/>
          <p:nvPr/>
        </p:nvSpPr>
        <p:spPr>
          <a:xfrm>
            <a:off x="4356123" y="4748074"/>
            <a:ext cx="900607" cy="369332"/>
          </a:xfrm>
          <a:prstGeom prst="rect">
            <a:avLst/>
          </a:prstGeom>
          <a:noFill/>
        </p:spPr>
        <p:txBody>
          <a:bodyPr wrap="none" rtlCol="0">
            <a:spAutoFit/>
          </a:bodyPr>
          <a:lstStyle/>
          <a:p>
            <a:r>
              <a:rPr lang="en-US" dirty="0" smtClean="0"/>
              <a:t>Flexible</a:t>
            </a:r>
            <a:endParaRPr lang="en-US" dirty="0"/>
          </a:p>
        </p:txBody>
      </p:sp>
      <p:sp>
        <p:nvSpPr>
          <p:cNvPr id="10" name="TextBox 9"/>
          <p:cNvSpPr txBox="1"/>
          <p:nvPr/>
        </p:nvSpPr>
        <p:spPr>
          <a:xfrm>
            <a:off x="7357213" y="4686811"/>
            <a:ext cx="1428596" cy="369332"/>
          </a:xfrm>
          <a:prstGeom prst="rect">
            <a:avLst/>
          </a:prstGeom>
          <a:noFill/>
        </p:spPr>
        <p:txBody>
          <a:bodyPr wrap="none" rtlCol="0">
            <a:spAutoFit/>
          </a:bodyPr>
          <a:lstStyle/>
          <a:p>
            <a:r>
              <a:rPr lang="en-US" dirty="0" smtClean="0"/>
              <a:t>Inner strands</a:t>
            </a:r>
            <a:endParaRPr lang="en-US" dirty="0"/>
          </a:p>
        </p:txBody>
      </p:sp>
      <p:sp>
        <p:nvSpPr>
          <p:cNvPr id="11" name="TextBox 10"/>
          <p:cNvSpPr txBox="1"/>
          <p:nvPr/>
        </p:nvSpPr>
        <p:spPr>
          <a:xfrm>
            <a:off x="5930961" y="4732380"/>
            <a:ext cx="1111490" cy="369332"/>
          </a:xfrm>
          <a:prstGeom prst="rect">
            <a:avLst/>
          </a:prstGeom>
          <a:noFill/>
        </p:spPr>
        <p:txBody>
          <a:bodyPr wrap="none" rtlCol="0">
            <a:spAutoFit/>
          </a:bodyPr>
          <a:lstStyle/>
          <a:p>
            <a:r>
              <a:rPr lang="en-US" dirty="0" smtClean="0"/>
              <a:t>Semi rigid</a:t>
            </a:r>
            <a:endParaRPr lang="en-US" dirty="0"/>
          </a:p>
        </p:txBody>
      </p:sp>
      <p:pic>
        <p:nvPicPr>
          <p:cNvPr id="12" name="Picture 11"/>
          <p:cNvPicPr>
            <a:picLocks noChangeAspect="1"/>
          </p:cNvPicPr>
          <p:nvPr/>
        </p:nvPicPr>
        <p:blipFill>
          <a:blip r:embed="rId3"/>
          <a:stretch>
            <a:fillRect/>
          </a:stretch>
        </p:blipFill>
        <p:spPr>
          <a:xfrm>
            <a:off x="4519931" y="2395972"/>
            <a:ext cx="4480269" cy="1687374"/>
          </a:xfrm>
          <a:prstGeom prst="rect">
            <a:avLst/>
          </a:prstGeom>
        </p:spPr>
      </p:pic>
      <p:sp>
        <p:nvSpPr>
          <p:cNvPr id="13" name="TextBox 12"/>
          <p:cNvSpPr txBox="1"/>
          <p:nvPr/>
        </p:nvSpPr>
        <p:spPr>
          <a:xfrm>
            <a:off x="118704" y="154314"/>
            <a:ext cx="7823263" cy="338554"/>
          </a:xfrm>
          <a:prstGeom prst="rect">
            <a:avLst/>
          </a:prstGeom>
          <a:noFill/>
        </p:spPr>
        <p:txBody>
          <a:bodyPr wrap="none" rtlCol="0">
            <a:spAutoFit/>
          </a:bodyPr>
          <a:lstStyle/>
          <a:p>
            <a:r>
              <a:rPr lang="en-US" sz="1600" i="1" dirty="0" smtClean="0"/>
              <a:t>Figure Source: The Physical Layer of Communication Systems, by R.A. Thompson and Others</a:t>
            </a:r>
            <a:endParaRPr lang="en-US" sz="1600" i="1" dirty="0"/>
          </a:p>
        </p:txBody>
      </p:sp>
      <p:pic>
        <p:nvPicPr>
          <p:cNvPr id="14" name="Picture 13"/>
          <p:cNvPicPr>
            <a:picLocks noChangeAspect="1"/>
          </p:cNvPicPr>
          <p:nvPr/>
        </p:nvPicPr>
        <p:blipFill>
          <a:blip r:embed="rId4"/>
          <a:stretch>
            <a:fillRect/>
          </a:stretch>
        </p:blipFill>
        <p:spPr>
          <a:xfrm>
            <a:off x="5724075" y="547793"/>
            <a:ext cx="2014868" cy="1846962"/>
          </a:xfrm>
          <a:prstGeom prst="rect">
            <a:avLst/>
          </a:prstGeom>
        </p:spPr>
      </p:pic>
    </p:spTree>
    <p:extLst>
      <p:ext uri="{BB962C8B-B14F-4D97-AF65-F5344CB8AC3E}">
        <p14:creationId xmlns:p14="http://schemas.microsoft.com/office/powerpoint/2010/main" val="1616331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 far …</a:t>
            </a:r>
            <a:endParaRPr lang="en-US" dirty="0"/>
          </a:p>
        </p:txBody>
      </p:sp>
      <p:sp>
        <p:nvSpPr>
          <p:cNvPr id="3" name="Content Placeholder 2"/>
          <p:cNvSpPr>
            <a:spLocks noGrp="1"/>
          </p:cNvSpPr>
          <p:nvPr>
            <p:ph idx="1"/>
          </p:nvPr>
        </p:nvSpPr>
        <p:spPr/>
        <p:txBody>
          <a:bodyPr/>
          <a:lstStyle/>
          <a:p>
            <a:r>
              <a:rPr lang="en-US" dirty="0" smtClean="0"/>
              <a:t>Three scenarios</a:t>
            </a:r>
          </a:p>
          <a:p>
            <a:r>
              <a:rPr lang="en-US" dirty="0" smtClean="0"/>
              <a:t>Circuit </a:t>
            </a:r>
            <a:r>
              <a:rPr lang="en-US" dirty="0" err="1" smtClean="0"/>
              <a:t>Vs</a:t>
            </a:r>
            <a:r>
              <a:rPr lang="en-US" dirty="0" smtClean="0"/>
              <a:t> Packet switching</a:t>
            </a:r>
          </a:p>
          <a:p>
            <a:r>
              <a:rPr lang="en-US" dirty="0" smtClean="0"/>
              <a:t>Protocol stack</a:t>
            </a:r>
          </a:p>
          <a:p>
            <a:r>
              <a:rPr lang="en-US" dirty="0" smtClean="0"/>
              <a:t>Layers</a:t>
            </a:r>
          </a:p>
          <a:p>
            <a:pPr lvl="1"/>
            <a:r>
              <a:rPr lang="en-US" dirty="0" smtClean="0"/>
              <a:t>OSI and Internet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2787760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218244" y="1995490"/>
            <a:ext cx="4648200" cy="3898900"/>
          </a:xfrm>
          <a:prstGeom prst="rect">
            <a:avLst/>
          </a:prstGeom>
        </p:spPr>
      </p:pic>
      <p:sp>
        <p:nvSpPr>
          <p:cNvPr id="2" name="Title 1"/>
          <p:cNvSpPr>
            <a:spLocks noGrp="1"/>
          </p:cNvSpPr>
          <p:nvPr>
            <p:ph type="title"/>
          </p:nvPr>
        </p:nvSpPr>
        <p:spPr/>
        <p:txBody>
          <a:bodyPr/>
          <a:lstStyle/>
          <a:p>
            <a:r>
              <a:rPr lang="en-US" dirty="0" smtClean="0"/>
              <a:t>Copper is Used Almost Everywhere</a:t>
            </a:r>
            <a:endParaRPr lang="en-US" dirty="0"/>
          </a:p>
        </p:txBody>
      </p:sp>
      <p:sp>
        <p:nvSpPr>
          <p:cNvPr id="3" name="Content Placeholder 2"/>
          <p:cNvSpPr>
            <a:spLocks noGrp="1"/>
          </p:cNvSpPr>
          <p:nvPr>
            <p:ph idx="1"/>
          </p:nvPr>
        </p:nvSpPr>
        <p:spPr>
          <a:xfrm>
            <a:off x="822960" y="1845734"/>
            <a:ext cx="3794293" cy="4023360"/>
          </a:xfrm>
        </p:spPr>
        <p:txBody>
          <a:bodyPr/>
          <a:lstStyle/>
          <a:p>
            <a:r>
              <a:rPr lang="en-US" dirty="0" smtClean="0"/>
              <a:t>Example: USB </a:t>
            </a:r>
            <a:r>
              <a:rPr lang="en-US" dirty="0" err="1" smtClean="0"/>
              <a:t>SuperSpeed</a:t>
            </a:r>
            <a:endParaRPr lang="en-US" dirty="0" smtClean="0"/>
          </a:p>
          <a:p>
            <a:pPr lvl="1"/>
            <a:r>
              <a:rPr lang="en-US" dirty="0" smtClean="0"/>
              <a:t>Notice wire for power</a:t>
            </a:r>
          </a:p>
          <a:p>
            <a:pPr lvl="1"/>
            <a:r>
              <a:rPr lang="en-US" dirty="0" smtClean="0"/>
              <a:t>Notice how many wires are squeezed in the cable</a:t>
            </a:r>
          </a:p>
          <a:p>
            <a:pPr lvl="1"/>
            <a:r>
              <a:rPr lang="en-US" dirty="0" smtClean="0"/>
              <a:t>5 </a:t>
            </a:r>
            <a:r>
              <a:rPr lang="en-US" dirty="0" err="1" smtClean="0"/>
              <a:t>Gbps</a:t>
            </a:r>
            <a:endParaRPr lang="en-US" dirty="0" smtClean="0"/>
          </a:p>
          <a:p>
            <a:r>
              <a:rPr lang="en-US" dirty="0" smtClean="0"/>
              <a:t>Short length!</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p:sp>
        <p:nvSpPr>
          <p:cNvPr id="7" name="TextBox 6"/>
          <p:cNvSpPr txBox="1"/>
          <p:nvPr/>
        </p:nvSpPr>
        <p:spPr>
          <a:xfrm>
            <a:off x="4664749" y="5816393"/>
            <a:ext cx="3720327" cy="523220"/>
          </a:xfrm>
          <a:prstGeom prst="rect">
            <a:avLst/>
          </a:prstGeom>
          <a:noFill/>
        </p:spPr>
        <p:txBody>
          <a:bodyPr wrap="none" rtlCol="0">
            <a:spAutoFit/>
          </a:bodyPr>
          <a:lstStyle/>
          <a:p>
            <a:r>
              <a:rPr lang="en-US" sz="1400" i="1" dirty="0" smtClean="0"/>
              <a:t>Source: </a:t>
            </a:r>
            <a:r>
              <a:rPr lang="en-US" sz="1400" i="1" dirty="0" err="1" smtClean="0"/>
              <a:t>SuperSpeed</a:t>
            </a:r>
            <a:r>
              <a:rPr lang="en-US" sz="1400" i="1" dirty="0" smtClean="0"/>
              <a:t> USB PHY Layer Specification</a:t>
            </a:r>
          </a:p>
          <a:p>
            <a:r>
              <a:rPr lang="en-US" sz="1400" i="1" dirty="0" smtClean="0"/>
              <a:t>Presentation by Howard Heck, Intel</a:t>
            </a:r>
            <a:endParaRPr lang="en-US" sz="1400" i="1" dirty="0"/>
          </a:p>
        </p:txBody>
      </p:sp>
    </p:spTree>
    <p:extLst>
      <p:ext uri="{BB962C8B-B14F-4D97-AF65-F5344CB8AC3E}">
        <p14:creationId xmlns:p14="http://schemas.microsoft.com/office/powerpoint/2010/main" val="3115186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copper?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Great for short distances</a:t>
            </a:r>
          </a:p>
          <a:p>
            <a:pPr lvl="1"/>
            <a:r>
              <a:rPr lang="en-US" b="1" dirty="0" smtClean="0"/>
              <a:t>Local</a:t>
            </a:r>
            <a:r>
              <a:rPr lang="en-US" dirty="0" smtClean="0"/>
              <a:t> networking or communications! (where the word LAN comes from)</a:t>
            </a:r>
          </a:p>
          <a:p>
            <a:pPr lvl="1"/>
            <a:r>
              <a:rPr lang="en-US" b="1" dirty="0" smtClean="0"/>
              <a:t>Attenuation</a:t>
            </a:r>
            <a:r>
              <a:rPr lang="en-US" dirty="0" smtClean="0"/>
              <a:t> and </a:t>
            </a:r>
            <a:r>
              <a:rPr lang="en-US" b="1" dirty="0" smtClean="0"/>
              <a:t>loss </a:t>
            </a:r>
            <a:r>
              <a:rPr lang="en-US" dirty="0" smtClean="0"/>
              <a:t>(to be visited) requiring repeaters</a:t>
            </a:r>
          </a:p>
          <a:p>
            <a:pPr lvl="2"/>
            <a:r>
              <a:rPr lang="en-US" dirty="0" smtClean="0"/>
              <a:t>Noise may add up</a:t>
            </a:r>
          </a:p>
          <a:p>
            <a:pPr lvl="1"/>
            <a:r>
              <a:rPr lang="en-US" dirty="0"/>
              <a:t>Long haul networks use optical </a:t>
            </a:r>
            <a:r>
              <a:rPr lang="en-US" dirty="0" smtClean="0"/>
              <a:t>fiber</a:t>
            </a:r>
          </a:p>
          <a:p>
            <a:r>
              <a:rPr lang="en-US" dirty="0" smtClean="0"/>
              <a:t>Data rates are limited</a:t>
            </a:r>
          </a:p>
          <a:p>
            <a:pPr lvl="1"/>
            <a:r>
              <a:rPr lang="en-US" dirty="0" smtClean="0"/>
              <a:t>10 </a:t>
            </a:r>
            <a:r>
              <a:rPr lang="en-US" dirty="0" err="1" smtClean="0"/>
              <a:t>Gbps</a:t>
            </a:r>
            <a:r>
              <a:rPr lang="en-US" dirty="0" smtClean="0"/>
              <a:t> or so</a:t>
            </a:r>
          </a:p>
          <a:p>
            <a:r>
              <a:rPr lang="en-US" dirty="0" smtClean="0"/>
              <a:t>Weight and so cost of installation</a:t>
            </a:r>
          </a:p>
          <a:p>
            <a:r>
              <a:rPr lang="en-US" dirty="0" smtClean="0"/>
              <a:t>Needs mining – compare with glass</a:t>
            </a:r>
          </a:p>
          <a:p>
            <a:pPr lvl="1"/>
            <a:r>
              <a:rPr lang="en-US" dirty="0" smtClean="0"/>
              <a:t>More robust</a:t>
            </a:r>
          </a:p>
        </p:txBody>
      </p:sp>
      <p:sp>
        <p:nvSpPr>
          <p:cNvPr id="4" name="Slide Number Placeholder 3"/>
          <p:cNvSpPr>
            <a:spLocks noGrp="1"/>
          </p:cNvSpPr>
          <p:nvPr>
            <p:ph type="sldNum" sz="quarter" idx="12"/>
          </p:nvPr>
        </p:nvSpPr>
        <p:spPr/>
        <p:txBody>
          <a:bodyPr/>
          <a:lstStyle/>
          <a:p>
            <a:fld id="{6113E31D-E2AB-40D1-8B51-AFA5AFEF393A}" type="slidenum">
              <a:rPr lang="en-US" smtClean="0"/>
              <a:t>21</a:t>
            </a:fld>
            <a:endParaRPr lang="en-US" dirty="0"/>
          </a:p>
        </p:txBody>
      </p:sp>
      <p:pic>
        <p:nvPicPr>
          <p:cNvPr id="5" name="Picture 4"/>
          <p:cNvPicPr>
            <a:picLocks noChangeAspect="1"/>
          </p:cNvPicPr>
          <p:nvPr/>
        </p:nvPicPr>
        <p:blipFill>
          <a:blip r:embed="rId2"/>
          <a:stretch>
            <a:fillRect/>
          </a:stretch>
        </p:blipFill>
        <p:spPr>
          <a:xfrm>
            <a:off x="6387379" y="3580229"/>
            <a:ext cx="2161002" cy="2161002"/>
          </a:xfrm>
          <a:prstGeom prst="rect">
            <a:avLst/>
          </a:prstGeom>
        </p:spPr>
      </p:pic>
      <p:sp>
        <p:nvSpPr>
          <p:cNvPr id="6" name="Rectangle 5"/>
          <p:cNvSpPr/>
          <p:nvPr/>
        </p:nvSpPr>
        <p:spPr>
          <a:xfrm>
            <a:off x="4149832" y="6029141"/>
            <a:ext cx="4994168" cy="276999"/>
          </a:xfrm>
          <a:prstGeom prst="rect">
            <a:avLst/>
          </a:prstGeom>
        </p:spPr>
        <p:txBody>
          <a:bodyPr wrap="square">
            <a:spAutoFit/>
          </a:bodyPr>
          <a:lstStyle/>
          <a:p>
            <a:r>
              <a:rPr lang="en-US" sz="1200" dirty="0"/>
              <a:t>http://1800recycling.com/</a:t>
            </a:r>
            <a:r>
              <a:rPr lang="en-US" sz="1200" dirty="0" err="1"/>
              <a:t>wp</a:t>
            </a:r>
            <a:r>
              <a:rPr lang="en-US" sz="1200" dirty="0"/>
              <a:t>-content/uploads/2013/04/Earth-Day-</a:t>
            </a:r>
            <a:r>
              <a:rPr lang="en-US" sz="1200" dirty="0" err="1"/>
              <a:t>hands.jpg</a:t>
            </a:r>
            <a:endParaRPr lang="en-US" sz="1200" dirty="0"/>
          </a:p>
        </p:txBody>
      </p:sp>
    </p:spTree>
    <p:extLst>
      <p:ext uri="{BB962C8B-B14F-4D97-AF65-F5344CB8AC3E}">
        <p14:creationId xmlns:p14="http://schemas.microsoft.com/office/powerpoint/2010/main" val="26380010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Optical fiber as physical medium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Optical fiber is a thin strand of glass that guides light along its length</a:t>
            </a:r>
          </a:p>
          <a:p>
            <a:pPr lvl="1"/>
            <a:r>
              <a:rPr lang="en-US" dirty="0" smtClean="0"/>
              <a:t>Can carry large volumes of data over long distances</a:t>
            </a:r>
          </a:p>
          <a:p>
            <a:pPr lvl="1"/>
            <a:r>
              <a:rPr lang="en-US" dirty="0" smtClean="0"/>
              <a:t>Larger pipe – two lane Versus four lane highway</a:t>
            </a:r>
          </a:p>
          <a:p>
            <a:r>
              <a:rPr lang="en-US" dirty="0" smtClean="0"/>
              <a:t>Typically </a:t>
            </a:r>
            <a:r>
              <a:rPr lang="en-US" b="1" dirty="0" smtClean="0"/>
              <a:t>aggregate</a:t>
            </a:r>
            <a:r>
              <a:rPr lang="en-US" dirty="0" smtClean="0"/>
              <a:t> traffic is carried over fiber in long-haul links</a:t>
            </a:r>
          </a:p>
          <a:p>
            <a:r>
              <a:rPr lang="en-US" dirty="0" smtClean="0"/>
              <a:t>Local networks are also using optical fiber</a:t>
            </a:r>
          </a:p>
          <a:p>
            <a:pPr lvl="1"/>
            <a:r>
              <a:rPr lang="en-US" dirty="0" err="1" smtClean="0"/>
              <a:t>FiOS</a:t>
            </a:r>
            <a:r>
              <a:rPr lang="en-US" dirty="0" smtClean="0"/>
              <a:t> = Fiber To The Home (FTTH) or Fiber to the Premises (FTTP)</a:t>
            </a:r>
          </a:p>
          <a:p>
            <a:pPr lvl="2"/>
            <a:r>
              <a:rPr lang="en-US" dirty="0" smtClean="0"/>
              <a:t>Optical Fiber is now in the access network</a:t>
            </a:r>
            <a:endParaRPr lang="en-US" dirty="0"/>
          </a:p>
        </p:txBody>
      </p:sp>
      <p:sp>
        <p:nvSpPr>
          <p:cNvPr id="6" name="TextBox 5"/>
          <p:cNvSpPr txBox="1"/>
          <p:nvPr/>
        </p:nvSpPr>
        <p:spPr>
          <a:xfrm>
            <a:off x="83862" y="3639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Tree>
    <p:extLst>
      <p:ext uri="{BB962C8B-B14F-4D97-AF65-F5344CB8AC3E}">
        <p14:creationId xmlns:p14="http://schemas.microsoft.com/office/powerpoint/2010/main" val="42107365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Submarine optical fiber installation</a:t>
            </a:r>
            <a:endParaRPr lang="en-US" dirty="0"/>
          </a:p>
        </p:txBody>
      </p:sp>
      <p:pic>
        <p:nvPicPr>
          <p:cNvPr id="5" name="Picture 4" descr="TeleGeography_cable-bandwidth-2009.jpg"/>
          <p:cNvPicPr>
            <a:picLocks noChangeAspect="1"/>
          </p:cNvPicPr>
          <p:nvPr/>
        </p:nvPicPr>
        <p:blipFill>
          <a:blip r:embed="rId2" cstate="print"/>
          <a:stretch>
            <a:fillRect/>
          </a:stretch>
        </p:blipFill>
        <p:spPr>
          <a:xfrm>
            <a:off x="1589501" y="1747339"/>
            <a:ext cx="6398703" cy="4798064"/>
          </a:xfrm>
          <a:prstGeom prst="rect">
            <a:avLst/>
          </a:prstGeom>
        </p:spPr>
      </p:pic>
      <p:sp>
        <p:nvSpPr>
          <p:cNvPr id="8" name="TextBox 7"/>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
        <p:nvSpPr>
          <p:cNvPr id="9" name="TextBox 8"/>
          <p:cNvSpPr txBox="1"/>
          <p:nvPr/>
        </p:nvSpPr>
        <p:spPr>
          <a:xfrm>
            <a:off x="6967422" y="2326556"/>
            <a:ext cx="1249060" cy="369332"/>
          </a:xfrm>
          <a:prstGeom prst="rect">
            <a:avLst/>
          </a:prstGeom>
          <a:noFill/>
        </p:spPr>
        <p:txBody>
          <a:bodyPr wrap="none" rtlCol="0">
            <a:spAutoFit/>
          </a:bodyPr>
          <a:lstStyle/>
          <a:p>
            <a:r>
              <a:rPr lang="en-US" b="1" dirty="0" smtClean="0"/>
              <a:t>Reliability?</a:t>
            </a:r>
            <a:endParaRPr lang="en-US" b="1" dirty="0"/>
          </a:p>
        </p:txBody>
      </p:sp>
      <p:sp>
        <p:nvSpPr>
          <p:cNvPr id="10" name="Rectangle 9"/>
          <p:cNvSpPr/>
          <p:nvPr/>
        </p:nvSpPr>
        <p:spPr>
          <a:xfrm>
            <a:off x="4719865" y="1309494"/>
            <a:ext cx="3739914" cy="646331"/>
          </a:xfrm>
          <a:prstGeom prst="rect">
            <a:avLst/>
          </a:prstGeom>
        </p:spPr>
        <p:txBody>
          <a:bodyPr wrap="none">
            <a:spAutoFit/>
          </a:bodyPr>
          <a:lstStyle/>
          <a:p>
            <a:r>
              <a:rPr lang="en-US" dirty="0">
                <a:hlinkClick r:id="rId3"/>
              </a:rPr>
              <a:t>http://</a:t>
            </a:r>
            <a:r>
              <a:rPr lang="en-US" dirty="0" smtClean="0">
                <a:hlinkClick r:id="rId3"/>
              </a:rPr>
              <a:t>www.submarinecablemap.com</a:t>
            </a:r>
            <a:endParaRPr lang="en-US" dirty="0" smtClean="0"/>
          </a:p>
          <a:p>
            <a:endParaRPr lang="en-US" dirty="0"/>
          </a:p>
        </p:txBody>
      </p:sp>
    </p:spTree>
    <p:extLst>
      <p:ext uri="{BB962C8B-B14F-4D97-AF65-F5344CB8AC3E}">
        <p14:creationId xmlns:p14="http://schemas.microsoft.com/office/powerpoint/2010/main" val="8332737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Optical fiber as Physical medium</a:t>
            </a:r>
          </a:p>
        </p:txBody>
      </p:sp>
      <p:sp>
        <p:nvSpPr>
          <p:cNvPr id="26627" name="Rectangle 3"/>
          <p:cNvSpPr>
            <a:spLocks noGrp="1" noChangeArrowheads="1"/>
          </p:cNvSpPr>
          <p:nvPr>
            <p:ph idx="1"/>
          </p:nvPr>
        </p:nvSpPr>
        <p:spPr>
          <a:xfrm>
            <a:off x="822960" y="1845734"/>
            <a:ext cx="3818032" cy="4023360"/>
          </a:xfrm>
        </p:spPr>
        <p:txBody>
          <a:bodyPr>
            <a:normAutofit fontScale="77500" lnSpcReduction="20000"/>
          </a:bodyPr>
          <a:lstStyle/>
          <a:p>
            <a:r>
              <a:rPr lang="en-US" dirty="0" smtClean="0"/>
              <a:t>Glass is a good conductor of light</a:t>
            </a:r>
          </a:p>
          <a:p>
            <a:pPr lvl="1"/>
            <a:r>
              <a:rPr lang="en-US" dirty="0"/>
              <a:t>N</a:t>
            </a:r>
            <a:r>
              <a:rPr lang="en-US" dirty="0" smtClean="0"/>
              <a:t>ot heavy and made from sand, which is abundantly available</a:t>
            </a:r>
          </a:p>
          <a:p>
            <a:r>
              <a:rPr lang="en-US" dirty="0" smtClean="0"/>
              <a:t>Works on the principle of Total Internal Reflection</a:t>
            </a:r>
          </a:p>
          <a:p>
            <a:pPr lvl="1"/>
            <a:r>
              <a:rPr lang="en-US" dirty="0" smtClean="0"/>
              <a:t>Light can escape only if it hits the wall at right angles</a:t>
            </a:r>
          </a:p>
          <a:p>
            <a:pPr lvl="1"/>
            <a:r>
              <a:rPr lang="en-US" dirty="0" smtClean="0"/>
              <a:t>Since there is little energy loss, fiber can transmit signals over huge distances without repeaters</a:t>
            </a:r>
          </a:p>
        </p:txBody>
      </p:sp>
      <p:sp>
        <p:nvSpPr>
          <p:cNvPr id="5" name="Slide Number Placeholder 4"/>
          <p:cNvSpPr>
            <a:spLocks noGrp="1"/>
          </p:cNvSpPr>
          <p:nvPr>
            <p:ph type="sldNum" sz="quarter" idx="12"/>
          </p:nvPr>
        </p:nvSpPr>
        <p:spPr/>
        <p:txBody>
          <a:bodyPr/>
          <a:lstStyle/>
          <a:p>
            <a:fld id="{A0AEDF73-8707-47B7-9F96-EA441E034063}" type="slidenum">
              <a:rPr lang="en-US" smtClean="0"/>
              <a:pPr/>
              <a:t>24</a:t>
            </a:fld>
            <a:endParaRPr lang="en-US" dirty="0"/>
          </a:p>
        </p:txBody>
      </p:sp>
      <p:pic>
        <p:nvPicPr>
          <p:cNvPr id="9218" name="Picture 10" descr="TIR_normal.emf"/>
          <p:cNvPicPr>
            <a:picLocks noChangeAspect="1" noChangeArrowheads="1"/>
          </p:cNvPicPr>
          <p:nvPr/>
        </p:nvPicPr>
        <p:blipFill>
          <a:blip r:embed="rId2" cstate="print"/>
          <a:srcRect/>
          <a:stretch>
            <a:fillRect/>
          </a:stretch>
        </p:blipFill>
        <p:spPr bwMode="auto">
          <a:xfrm>
            <a:off x="5288757" y="1219200"/>
            <a:ext cx="2498725" cy="1120775"/>
          </a:xfrm>
          <a:prstGeom prst="rect">
            <a:avLst/>
          </a:prstGeom>
          <a:noFill/>
          <a:ln w="9525">
            <a:noFill/>
            <a:miter lim="800000"/>
            <a:headEnd/>
            <a:tailEnd/>
          </a:ln>
        </p:spPr>
      </p:pic>
      <p:pic>
        <p:nvPicPr>
          <p:cNvPr id="9219" name="Picture 11" descr="TIR_fiber.emf"/>
          <p:cNvPicPr>
            <a:picLocks noChangeAspect="1" noChangeArrowheads="1"/>
          </p:cNvPicPr>
          <p:nvPr/>
        </p:nvPicPr>
        <p:blipFill>
          <a:blip r:embed="rId3" cstate="print"/>
          <a:srcRect/>
          <a:stretch>
            <a:fillRect/>
          </a:stretch>
        </p:blipFill>
        <p:spPr bwMode="auto">
          <a:xfrm>
            <a:off x="5182330" y="4749294"/>
            <a:ext cx="3779838" cy="1547813"/>
          </a:xfrm>
          <a:prstGeom prst="rect">
            <a:avLst/>
          </a:prstGeom>
          <a:noFill/>
          <a:ln w="9525">
            <a:noFill/>
            <a:miter lim="800000"/>
            <a:headEnd/>
            <a:tailEnd/>
          </a:ln>
        </p:spPr>
      </p:pic>
      <p:pic>
        <p:nvPicPr>
          <p:cNvPr id="8" name="Picture 7" descr="Sunbeam_small.jpg"/>
          <p:cNvPicPr>
            <a:picLocks noChangeAspect="1"/>
          </p:cNvPicPr>
          <p:nvPr/>
        </p:nvPicPr>
        <p:blipFill>
          <a:blip r:embed="rId4" cstate="print"/>
          <a:stretch>
            <a:fillRect/>
          </a:stretch>
        </p:blipFill>
        <p:spPr>
          <a:xfrm>
            <a:off x="5471938" y="2379049"/>
            <a:ext cx="2801134" cy="2100851"/>
          </a:xfrm>
          <a:prstGeom prst="rect">
            <a:avLst/>
          </a:prstGeom>
        </p:spPr>
      </p:pic>
      <p:sp>
        <p:nvSpPr>
          <p:cNvPr id="11" name="TextBox 10"/>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
        <p:nvSpPr>
          <p:cNvPr id="2" name="TextBox 1"/>
          <p:cNvSpPr txBox="1"/>
          <p:nvPr/>
        </p:nvSpPr>
        <p:spPr>
          <a:xfrm>
            <a:off x="7302063" y="1226255"/>
            <a:ext cx="711027" cy="369332"/>
          </a:xfrm>
          <a:prstGeom prst="rect">
            <a:avLst/>
          </a:prstGeom>
          <a:noFill/>
        </p:spPr>
        <p:txBody>
          <a:bodyPr wrap="none" rtlCol="0">
            <a:spAutoFit/>
          </a:bodyPr>
          <a:lstStyle/>
          <a:p>
            <a:r>
              <a:rPr lang="en-US" dirty="0" smtClean="0"/>
              <a:t>(rare)</a:t>
            </a:r>
            <a:endParaRPr lang="en-US" dirty="0"/>
          </a:p>
        </p:txBody>
      </p:sp>
      <p:sp>
        <p:nvSpPr>
          <p:cNvPr id="10" name="TextBox 9"/>
          <p:cNvSpPr txBox="1"/>
          <p:nvPr/>
        </p:nvSpPr>
        <p:spPr>
          <a:xfrm>
            <a:off x="7224564" y="1750911"/>
            <a:ext cx="887194" cy="369332"/>
          </a:xfrm>
          <a:prstGeom prst="rect">
            <a:avLst/>
          </a:prstGeom>
          <a:noFill/>
        </p:spPr>
        <p:txBody>
          <a:bodyPr wrap="none" rtlCol="0">
            <a:spAutoFit/>
          </a:bodyPr>
          <a:lstStyle/>
          <a:p>
            <a:r>
              <a:rPr lang="en-US" dirty="0" smtClean="0"/>
              <a:t>(dense)</a:t>
            </a:r>
            <a:endParaRPr lang="en-US" dirty="0"/>
          </a:p>
        </p:txBody>
      </p:sp>
    </p:spTree>
    <p:extLst>
      <p:ext uri="{BB962C8B-B14F-4D97-AF65-F5344CB8AC3E}">
        <p14:creationId xmlns:p14="http://schemas.microsoft.com/office/powerpoint/2010/main" val="2808476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85" name="Rectangle 29"/>
          <p:cNvSpPr>
            <a:spLocks noGrp="1" noChangeArrowheads="1"/>
          </p:cNvSpPr>
          <p:nvPr>
            <p:ph type="title"/>
          </p:nvPr>
        </p:nvSpPr>
        <p:spPr/>
        <p:txBody>
          <a:bodyPr/>
          <a:lstStyle/>
          <a:p>
            <a:r>
              <a:rPr lang="en-US" smtClean="0"/>
              <a:t>Principle of Operation of Optical Fibers</a:t>
            </a:r>
            <a:endParaRPr lang="en-US"/>
          </a:p>
        </p:txBody>
      </p:sp>
      <p:sp>
        <p:nvSpPr>
          <p:cNvPr id="25" name="Slide Number Placeholder 5"/>
          <p:cNvSpPr>
            <a:spLocks noGrp="1"/>
          </p:cNvSpPr>
          <p:nvPr>
            <p:ph type="sldNum" sz="quarter" idx="12"/>
          </p:nvPr>
        </p:nvSpPr>
        <p:spPr/>
        <p:txBody>
          <a:bodyPr/>
          <a:lstStyle/>
          <a:p>
            <a:fld id="{AEC53FF5-6889-426F-8808-75000A7920E0}" type="slidenum">
              <a:rPr lang="en-US" smtClean="0"/>
              <a:pPr/>
              <a:t>25</a:t>
            </a:fld>
            <a:endParaRPr lang="en-US"/>
          </a:p>
        </p:txBody>
      </p:sp>
      <p:sp>
        <p:nvSpPr>
          <p:cNvPr id="70658" name="Rectangle 2" descr="60%"/>
          <p:cNvSpPr>
            <a:spLocks noChangeArrowheads="1"/>
          </p:cNvSpPr>
          <p:nvPr/>
        </p:nvSpPr>
        <p:spPr bwMode="auto">
          <a:xfrm>
            <a:off x="1908175" y="5280025"/>
            <a:ext cx="6226175" cy="493713"/>
          </a:xfrm>
          <a:prstGeom prst="rect">
            <a:avLst/>
          </a:prstGeom>
          <a:pattFill prst="pct60">
            <a:fgClr>
              <a:schemeClr val="accent1"/>
            </a:fgClr>
            <a:bgClr>
              <a:srgbClr val="FFFFFF"/>
            </a:bgClr>
          </a:pattFill>
          <a:ln w="9525">
            <a:noFill/>
            <a:miter lim="800000"/>
            <a:headEnd/>
            <a:tailEnd/>
          </a:ln>
          <a:effectLst/>
        </p:spPr>
        <p:txBody>
          <a:bodyPr wrap="none" anchor="ctr"/>
          <a:lstStyle/>
          <a:p>
            <a:endParaRPr lang="en-US">
              <a:latin typeface="Calibri"/>
              <a:cs typeface="Calibri"/>
            </a:endParaRPr>
          </a:p>
        </p:txBody>
      </p:sp>
      <p:sp>
        <p:nvSpPr>
          <p:cNvPr id="70659" name="Rectangle 3" descr="60%"/>
          <p:cNvSpPr>
            <a:spLocks noChangeArrowheads="1"/>
          </p:cNvSpPr>
          <p:nvPr/>
        </p:nvSpPr>
        <p:spPr bwMode="auto">
          <a:xfrm>
            <a:off x="1838325" y="2665413"/>
            <a:ext cx="6224588" cy="495300"/>
          </a:xfrm>
          <a:prstGeom prst="rect">
            <a:avLst/>
          </a:prstGeom>
          <a:pattFill prst="pct60">
            <a:fgClr>
              <a:schemeClr val="accent1"/>
            </a:fgClr>
            <a:bgClr>
              <a:srgbClr val="FFFFFF"/>
            </a:bgClr>
          </a:pattFill>
          <a:ln w="9525">
            <a:noFill/>
            <a:miter lim="800000"/>
            <a:headEnd/>
            <a:tailEnd/>
          </a:ln>
          <a:effectLst/>
        </p:spPr>
        <p:txBody>
          <a:bodyPr wrap="none" anchor="ctr"/>
          <a:lstStyle/>
          <a:p>
            <a:endParaRPr lang="en-US">
              <a:latin typeface="Calibri"/>
              <a:cs typeface="Calibri"/>
            </a:endParaRPr>
          </a:p>
        </p:txBody>
      </p:sp>
      <p:sp>
        <p:nvSpPr>
          <p:cNvPr id="70660" name="Rectangle 4"/>
          <p:cNvSpPr>
            <a:spLocks noChangeArrowheads="1"/>
          </p:cNvSpPr>
          <p:nvPr/>
        </p:nvSpPr>
        <p:spPr bwMode="auto">
          <a:xfrm>
            <a:off x="1908175" y="5773738"/>
            <a:ext cx="6226175" cy="495300"/>
          </a:xfrm>
          <a:prstGeom prst="rect">
            <a:avLst/>
          </a:prstGeom>
          <a:solidFill>
            <a:schemeClr val="accent1">
              <a:alpha val="50000"/>
            </a:schemeClr>
          </a:solidFill>
          <a:ln w="9525">
            <a:noFill/>
            <a:miter lim="800000"/>
            <a:headEnd/>
            <a:tailEnd/>
          </a:ln>
          <a:effectLst/>
        </p:spPr>
        <p:txBody>
          <a:bodyPr wrap="none" anchor="ctr"/>
          <a:lstStyle/>
          <a:p>
            <a:endParaRPr lang="en-US">
              <a:latin typeface="Calibri"/>
              <a:cs typeface="Calibri"/>
            </a:endParaRPr>
          </a:p>
        </p:txBody>
      </p:sp>
      <p:sp>
        <p:nvSpPr>
          <p:cNvPr id="70661" name="Rectangle 5"/>
          <p:cNvSpPr>
            <a:spLocks noChangeArrowheads="1"/>
          </p:cNvSpPr>
          <p:nvPr/>
        </p:nvSpPr>
        <p:spPr bwMode="auto">
          <a:xfrm>
            <a:off x="1838325" y="3160713"/>
            <a:ext cx="6224588" cy="495300"/>
          </a:xfrm>
          <a:prstGeom prst="rect">
            <a:avLst/>
          </a:prstGeom>
          <a:solidFill>
            <a:schemeClr val="accent1">
              <a:alpha val="50000"/>
            </a:schemeClr>
          </a:solidFill>
          <a:ln w="9525">
            <a:noFill/>
            <a:miter lim="800000"/>
            <a:headEnd/>
            <a:tailEnd/>
          </a:ln>
          <a:effectLst/>
        </p:spPr>
        <p:txBody>
          <a:bodyPr wrap="none" anchor="ctr"/>
          <a:lstStyle/>
          <a:p>
            <a:endParaRPr lang="en-US">
              <a:latin typeface="Calibri"/>
              <a:cs typeface="Calibri"/>
            </a:endParaRPr>
          </a:p>
        </p:txBody>
      </p:sp>
      <p:sp>
        <p:nvSpPr>
          <p:cNvPr id="70663" name="Line 7"/>
          <p:cNvSpPr>
            <a:spLocks noChangeShapeType="1"/>
          </p:cNvSpPr>
          <p:nvPr/>
        </p:nvSpPr>
        <p:spPr bwMode="auto">
          <a:xfrm>
            <a:off x="1838325" y="3160713"/>
            <a:ext cx="6224588" cy="0"/>
          </a:xfrm>
          <a:prstGeom prst="line">
            <a:avLst/>
          </a:prstGeom>
          <a:noFill/>
          <a:ln w="50800">
            <a:solidFill>
              <a:schemeClr val="tx1"/>
            </a:solidFill>
            <a:round/>
            <a:headEnd type="none" w="sm" len="sm"/>
            <a:tailEnd type="none" w="sm" len="sm"/>
          </a:ln>
          <a:effectLst/>
        </p:spPr>
        <p:txBody>
          <a:bodyPr wrap="none" anchor="ctr"/>
          <a:lstStyle/>
          <a:p>
            <a:endParaRPr lang="en-US">
              <a:latin typeface="Calibri"/>
              <a:cs typeface="Calibri"/>
            </a:endParaRPr>
          </a:p>
        </p:txBody>
      </p:sp>
      <p:sp>
        <p:nvSpPr>
          <p:cNvPr id="70664" name="Rectangle 8"/>
          <p:cNvSpPr>
            <a:spLocks noChangeArrowheads="1"/>
          </p:cNvSpPr>
          <p:nvPr/>
        </p:nvSpPr>
        <p:spPr bwMode="auto">
          <a:xfrm>
            <a:off x="5181600" y="3167063"/>
            <a:ext cx="2827697"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Lower Refraction Index</a:t>
            </a:r>
          </a:p>
        </p:txBody>
      </p:sp>
      <p:sp>
        <p:nvSpPr>
          <p:cNvPr id="70665" name="Rectangle 9"/>
          <p:cNvSpPr>
            <a:spLocks noChangeArrowheads="1"/>
          </p:cNvSpPr>
          <p:nvPr/>
        </p:nvSpPr>
        <p:spPr bwMode="auto">
          <a:xfrm>
            <a:off x="5181600" y="2743200"/>
            <a:ext cx="2878993"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Higher Refraction Index</a:t>
            </a:r>
          </a:p>
        </p:txBody>
      </p:sp>
      <p:sp>
        <p:nvSpPr>
          <p:cNvPr id="70666" name="Line 10"/>
          <p:cNvSpPr>
            <a:spLocks noChangeShapeType="1"/>
          </p:cNvSpPr>
          <p:nvPr/>
        </p:nvSpPr>
        <p:spPr bwMode="auto">
          <a:xfrm>
            <a:off x="2686050" y="1960563"/>
            <a:ext cx="708025" cy="1200150"/>
          </a:xfrm>
          <a:prstGeom prst="line">
            <a:avLst/>
          </a:prstGeom>
          <a:noFill/>
          <a:ln w="12700">
            <a:solidFill>
              <a:schemeClr val="tx1"/>
            </a:solidFill>
            <a:round/>
            <a:headEnd type="none" w="sm" len="sm"/>
            <a:tailEnd type="stealth" w="med" len="lg"/>
          </a:ln>
          <a:effectLst/>
        </p:spPr>
        <p:txBody>
          <a:bodyPr wrap="none" anchor="ctr"/>
          <a:lstStyle/>
          <a:p>
            <a:endParaRPr lang="en-US">
              <a:latin typeface="Calibri"/>
              <a:cs typeface="Calibri"/>
            </a:endParaRPr>
          </a:p>
        </p:txBody>
      </p:sp>
      <p:sp>
        <p:nvSpPr>
          <p:cNvPr id="70667" name="Line 11"/>
          <p:cNvSpPr>
            <a:spLocks noChangeShapeType="1"/>
          </p:cNvSpPr>
          <p:nvPr/>
        </p:nvSpPr>
        <p:spPr bwMode="auto">
          <a:xfrm>
            <a:off x="3394075" y="3160713"/>
            <a:ext cx="1343025" cy="423862"/>
          </a:xfrm>
          <a:prstGeom prst="line">
            <a:avLst/>
          </a:prstGeom>
          <a:noFill/>
          <a:ln w="12700">
            <a:solidFill>
              <a:schemeClr val="tx1"/>
            </a:solidFill>
            <a:round/>
            <a:headEnd type="none" w="sm" len="sm"/>
            <a:tailEnd type="stealth" w="med" len="lg"/>
          </a:ln>
          <a:effectLst/>
        </p:spPr>
        <p:txBody>
          <a:bodyPr wrap="none" anchor="ctr"/>
          <a:lstStyle/>
          <a:p>
            <a:endParaRPr lang="en-US">
              <a:latin typeface="Calibri"/>
              <a:cs typeface="Calibri"/>
            </a:endParaRPr>
          </a:p>
        </p:txBody>
      </p:sp>
      <p:sp>
        <p:nvSpPr>
          <p:cNvPr id="70668" name="Line 12"/>
          <p:cNvSpPr>
            <a:spLocks noChangeShapeType="1"/>
          </p:cNvSpPr>
          <p:nvPr/>
        </p:nvSpPr>
        <p:spPr bwMode="auto">
          <a:xfrm flipH="1">
            <a:off x="3394075" y="1960563"/>
            <a:ext cx="708025" cy="1200150"/>
          </a:xfrm>
          <a:prstGeom prst="line">
            <a:avLst/>
          </a:prstGeom>
          <a:noFill/>
          <a:ln w="12700">
            <a:solidFill>
              <a:schemeClr val="tx1"/>
            </a:solidFill>
            <a:round/>
            <a:headEnd type="stealth" w="med" len="lg"/>
            <a:tailEnd type="none" w="sm" len="sm"/>
          </a:ln>
          <a:effectLst/>
        </p:spPr>
        <p:txBody>
          <a:bodyPr wrap="none" anchor="ctr"/>
          <a:lstStyle/>
          <a:p>
            <a:endParaRPr lang="en-US">
              <a:latin typeface="Calibri"/>
              <a:cs typeface="Calibri"/>
            </a:endParaRPr>
          </a:p>
        </p:txBody>
      </p:sp>
      <p:sp>
        <p:nvSpPr>
          <p:cNvPr id="70669" name="Rectangle 13"/>
          <p:cNvSpPr>
            <a:spLocks noChangeArrowheads="1"/>
          </p:cNvSpPr>
          <p:nvPr/>
        </p:nvSpPr>
        <p:spPr bwMode="auto">
          <a:xfrm>
            <a:off x="4164013" y="1830388"/>
            <a:ext cx="1881462"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Reflected Light</a:t>
            </a:r>
          </a:p>
        </p:txBody>
      </p:sp>
      <p:sp>
        <p:nvSpPr>
          <p:cNvPr id="70670" name="Rectangle 14"/>
          <p:cNvSpPr>
            <a:spLocks noChangeArrowheads="1"/>
          </p:cNvSpPr>
          <p:nvPr/>
        </p:nvSpPr>
        <p:spPr bwMode="auto">
          <a:xfrm>
            <a:off x="2182813" y="1619250"/>
            <a:ext cx="1730479"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Incident Light</a:t>
            </a:r>
          </a:p>
        </p:txBody>
      </p:sp>
      <p:sp>
        <p:nvSpPr>
          <p:cNvPr id="70671" name="Rectangle 15"/>
          <p:cNvSpPr>
            <a:spLocks noChangeArrowheads="1"/>
          </p:cNvSpPr>
          <p:nvPr/>
        </p:nvSpPr>
        <p:spPr bwMode="auto">
          <a:xfrm>
            <a:off x="4233863" y="3667125"/>
            <a:ext cx="1288689" cy="701601"/>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Refracted</a:t>
            </a:r>
          </a:p>
          <a:p>
            <a:pPr defTabSz="785813">
              <a:lnSpc>
                <a:spcPct val="90000"/>
              </a:lnSpc>
            </a:pPr>
            <a:r>
              <a:rPr lang="en-US" sz="2200">
                <a:latin typeface="Calibri"/>
                <a:cs typeface="Calibri"/>
              </a:rPr>
              <a:t>Light</a:t>
            </a:r>
          </a:p>
        </p:txBody>
      </p:sp>
      <p:sp>
        <p:nvSpPr>
          <p:cNvPr id="70672" name="Rectangle 16"/>
          <p:cNvSpPr>
            <a:spLocks noChangeArrowheads="1"/>
          </p:cNvSpPr>
          <p:nvPr/>
        </p:nvSpPr>
        <p:spPr bwMode="auto">
          <a:xfrm>
            <a:off x="201613" y="2041525"/>
            <a:ext cx="2278068"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Normal Refraction</a:t>
            </a:r>
          </a:p>
        </p:txBody>
      </p:sp>
      <p:sp>
        <p:nvSpPr>
          <p:cNvPr id="70673" name="Line 17"/>
          <p:cNvSpPr>
            <a:spLocks noChangeShapeType="1"/>
          </p:cNvSpPr>
          <p:nvPr/>
        </p:nvSpPr>
        <p:spPr bwMode="auto">
          <a:xfrm>
            <a:off x="1908175" y="5773738"/>
            <a:ext cx="6226175" cy="0"/>
          </a:xfrm>
          <a:prstGeom prst="line">
            <a:avLst/>
          </a:prstGeom>
          <a:noFill/>
          <a:ln w="50800">
            <a:solidFill>
              <a:schemeClr val="tx1"/>
            </a:solidFill>
            <a:round/>
            <a:headEnd type="none" w="sm" len="sm"/>
            <a:tailEnd type="none" w="sm" len="sm"/>
          </a:ln>
          <a:effectLst/>
        </p:spPr>
        <p:txBody>
          <a:bodyPr wrap="none" anchor="ctr"/>
          <a:lstStyle/>
          <a:p>
            <a:endParaRPr lang="en-US">
              <a:latin typeface="Calibri"/>
              <a:cs typeface="Calibri"/>
            </a:endParaRPr>
          </a:p>
        </p:txBody>
      </p:sp>
      <p:sp>
        <p:nvSpPr>
          <p:cNvPr id="70674" name="Rectangle 18"/>
          <p:cNvSpPr>
            <a:spLocks noChangeArrowheads="1"/>
          </p:cNvSpPr>
          <p:nvPr/>
        </p:nvSpPr>
        <p:spPr bwMode="auto">
          <a:xfrm>
            <a:off x="5251450" y="5780088"/>
            <a:ext cx="2827697"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Lower Refraction Index</a:t>
            </a:r>
          </a:p>
        </p:txBody>
      </p:sp>
      <p:sp>
        <p:nvSpPr>
          <p:cNvPr id="70675" name="Rectangle 19"/>
          <p:cNvSpPr>
            <a:spLocks noChangeArrowheads="1"/>
          </p:cNvSpPr>
          <p:nvPr/>
        </p:nvSpPr>
        <p:spPr bwMode="auto">
          <a:xfrm>
            <a:off x="5251450" y="5356225"/>
            <a:ext cx="2878993"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Higher Refraction Index</a:t>
            </a:r>
          </a:p>
        </p:txBody>
      </p:sp>
      <p:sp>
        <p:nvSpPr>
          <p:cNvPr id="70676" name="Line 20"/>
          <p:cNvSpPr>
            <a:spLocks noChangeShapeType="1"/>
          </p:cNvSpPr>
          <p:nvPr/>
        </p:nvSpPr>
        <p:spPr bwMode="auto">
          <a:xfrm>
            <a:off x="1554163" y="5351463"/>
            <a:ext cx="1909762" cy="422275"/>
          </a:xfrm>
          <a:prstGeom prst="line">
            <a:avLst/>
          </a:prstGeom>
          <a:noFill/>
          <a:ln w="12700">
            <a:solidFill>
              <a:schemeClr val="tx1"/>
            </a:solidFill>
            <a:round/>
            <a:headEnd type="none" w="sm" len="sm"/>
            <a:tailEnd type="stealth" w="med" len="lg"/>
          </a:ln>
          <a:effectLst/>
        </p:spPr>
        <p:txBody>
          <a:bodyPr wrap="none" anchor="ctr"/>
          <a:lstStyle/>
          <a:p>
            <a:endParaRPr lang="en-US">
              <a:latin typeface="Calibri"/>
              <a:cs typeface="Calibri"/>
            </a:endParaRPr>
          </a:p>
        </p:txBody>
      </p:sp>
      <p:sp>
        <p:nvSpPr>
          <p:cNvPr id="70677" name="Rectangle 21"/>
          <p:cNvSpPr>
            <a:spLocks noChangeArrowheads="1"/>
          </p:cNvSpPr>
          <p:nvPr/>
        </p:nvSpPr>
        <p:spPr bwMode="auto">
          <a:xfrm>
            <a:off x="4729163" y="5008563"/>
            <a:ext cx="1881462"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Reflected Light</a:t>
            </a:r>
          </a:p>
        </p:txBody>
      </p:sp>
      <p:sp>
        <p:nvSpPr>
          <p:cNvPr id="70678" name="Rectangle 22"/>
          <p:cNvSpPr>
            <a:spLocks noChangeArrowheads="1"/>
          </p:cNvSpPr>
          <p:nvPr/>
        </p:nvSpPr>
        <p:spPr bwMode="auto">
          <a:xfrm>
            <a:off x="1050925" y="4938713"/>
            <a:ext cx="1730479" cy="396903"/>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Incident Light</a:t>
            </a:r>
          </a:p>
        </p:txBody>
      </p:sp>
      <p:sp>
        <p:nvSpPr>
          <p:cNvPr id="70679" name="Rectangle 23"/>
          <p:cNvSpPr>
            <a:spLocks noChangeArrowheads="1"/>
          </p:cNvSpPr>
          <p:nvPr/>
        </p:nvSpPr>
        <p:spPr bwMode="auto">
          <a:xfrm>
            <a:off x="273050" y="4230688"/>
            <a:ext cx="1718219" cy="701601"/>
          </a:xfrm>
          <a:prstGeom prst="rect">
            <a:avLst/>
          </a:prstGeom>
          <a:noFill/>
          <a:ln w="9525">
            <a:noFill/>
            <a:miter lim="800000"/>
            <a:headEnd/>
            <a:tailEnd/>
          </a:ln>
          <a:effectLst/>
        </p:spPr>
        <p:txBody>
          <a:bodyPr wrap="none" lIns="85725" tIns="42862" rIns="85725" bIns="42862">
            <a:spAutoFit/>
          </a:bodyPr>
          <a:lstStyle/>
          <a:p>
            <a:pPr defTabSz="785813">
              <a:lnSpc>
                <a:spcPct val="90000"/>
              </a:lnSpc>
            </a:pPr>
            <a:r>
              <a:rPr lang="en-US" sz="2200">
                <a:latin typeface="Calibri"/>
                <a:cs typeface="Calibri"/>
              </a:rPr>
              <a:t>Total Internal</a:t>
            </a:r>
          </a:p>
          <a:p>
            <a:pPr defTabSz="785813">
              <a:lnSpc>
                <a:spcPct val="90000"/>
              </a:lnSpc>
            </a:pPr>
            <a:r>
              <a:rPr lang="en-US" sz="2200">
                <a:latin typeface="Calibri"/>
                <a:cs typeface="Calibri"/>
              </a:rPr>
              <a:t>Reflection</a:t>
            </a:r>
          </a:p>
        </p:txBody>
      </p:sp>
      <p:sp>
        <p:nvSpPr>
          <p:cNvPr id="70680" name="Line 24"/>
          <p:cNvSpPr>
            <a:spLocks noChangeShapeType="1"/>
          </p:cNvSpPr>
          <p:nvPr/>
        </p:nvSpPr>
        <p:spPr bwMode="auto">
          <a:xfrm flipH="1">
            <a:off x="3394075" y="5351463"/>
            <a:ext cx="1909763" cy="422275"/>
          </a:xfrm>
          <a:prstGeom prst="line">
            <a:avLst/>
          </a:prstGeom>
          <a:noFill/>
          <a:ln w="12700">
            <a:solidFill>
              <a:schemeClr val="tx1"/>
            </a:solidFill>
            <a:round/>
            <a:headEnd type="stealth" w="med" len="lg"/>
            <a:tailEnd type="none" w="sm" len="sm"/>
          </a:ln>
          <a:effectLst/>
        </p:spPr>
        <p:txBody>
          <a:bodyPr wrap="none" anchor="ctr"/>
          <a:lstStyle/>
          <a:p>
            <a:endParaRPr lang="en-US">
              <a:latin typeface="Calibri"/>
              <a:cs typeface="Calibri"/>
            </a:endParaRPr>
          </a:p>
        </p:txBody>
      </p:sp>
    </p:spTree>
    <p:extLst>
      <p:ext uri="{BB962C8B-B14F-4D97-AF65-F5344CB8AC3E}">
        <p14:creationId xmlns:p14="http://schemas.microsoft.com/office/powerpoint/2010/main" val="17147146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4"/>
          <p:cNvSpPr>
            <a:spLocks noGrp="1" noChangeArrowheads="1"/>
          </p:cNvSpPr>
          <p:nvPr>
            <p:ph type="title"/>
          </p:nvPr>
        </p:nvSpPr>
        <p:spPr/>
        <p:txBody>
          <a:bodyPr>
            <a:normAutofit fontScale="90000"/>
          </a:bodyPr>
          <a:lstStyle/>
          <a:p>
            <a:r>
              <a:rPr lang="en-US"/>
              <a:t>Characteristics of Optical Fibers</a:t>
            </a:r>
          </a:p>
        </p:txBody>
      </p:sp>
      <p:sp>
        <p:nvSpPr>
          <p:cNvPr id="4" name="Slide Number Placeholder 5"/>
          <p:cNvSpPr>
            <a:spLocks noGrp="1"/>
          </p:cNvSpPr>
          <p:nvPr>
            <p:ph type="sldNum" sz="quarter" idx="12"/>
          </p:nvPr>
        </p:nvSpPr>
        <p:spPr/>
        <p:txBody>
          <a:bodyPr/>
          <a:lstStyle/>
          <a:p>
            <a:fld id="{4C908873-7703-4BAA-9A51-18B3DF29E861}" type="slidenum">
              <a:rPr lang="en-US"/>
              <a:pPr/>
              <a:t>26</a:t>
            </a:fld>
            <a:endParaRPr lang="en-US"/>
          </a:p>
        </p:txBody>
      </p:sp>
      <p:sp>
        <p:nvSpPr>
          <p:cNvPr id="101381" name="Rectangle 5"/>
          <p:cNvSpPr>
            <a:spLocks noGrp="1" noChangeArrowheads="1"/>
          </p:cNvSpPr>
          <p:nvPr>
            <p:ph sz="quarter" idx="1"/>
          </p:nvPr>
        </p:nvSpPr>
        <p:spPr/>
        <p:txBody>
          <a:bodyPr>
            <a:normAutofit/>
          </a:bodyPr>
          <a:lstStyle/>
          <a:p>
            <a:r>
              <a:rPr lang="en-US" dirty="0"/>
              <a:t>Uses </a:t>
            </a:r>
            <a:r>
              <a:rPr lang="en-US" b="1" dirty="0"/>
              <a:t>light impulses </a:t>
            </a:r>
            <a:r>
              <a:rPr lang="en-US" dirty="0"/>
              <a:t>instead of </a:t>
            </a:r>
            <a:r>
              <a:rPr lang="en-US" b="1" dirty="0"/>
              <a:t>electrical signals</a:t>
            </a:r>
          </a:p>
          <a:p>
            <a:r>
              <a:rPr lang="en-US" dirty="0"/>
              <a:t>Properties and characteristics</a:t>
            </a:r>
          </a:p>
          <a:p>
            <a:pPr lvl="1"/>
            <a:r>
              <a:rPr lang="en-US" dirty="0"/>
              <a:t>Very high bandwidth</a:t>
            </a:r>
          </a:p>
          <a:p>
            <a:pPr lvl="1"/>
            <a:r>
              <a:rPr lang="en-US" dirty="0"/>
              <a:t>Very high noise immunity</a:t>
            </a:r>
          </a:p>
          <a:p>
            <a:r>
              <a:rPr lang="en-US" dirty="0" smtClean="0"/>
              <a:t>Much less susceptible to noise, but subject to signal dispersion that results in </a:t>
            </a:r>
            <a:r>
              <a:rPr lang="en-US" i="1" dirty="0" err="1" smtClean="0"/>
              <a:t>intersymbol</a:t>
            </a:r>
            <a:r>
              <a:rPr lang="en-US" i="1" dirty="0" smtClean="0"/>
              <a:t> interference</a:t>
            </a:r>
            <a:endParaRPr lang="en-US" dirty="0"/>
          </a:p>
        </p:txBody>
      </p:sp>
    </p:spTree>
    <p:extLst>
      <p:ext uri="{BB962C8B-B14F-4D97-AF65-F5344CB8AC3E}">
        <p14:creationId xmlns:p14="http://schemas.microsoft.com/office/powerpoint/2010/main" val="2502704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Types of optical fiber</a:t>
            </a:r>
          </a:p>
        </p:txBody>
      </p:sp>
      <p:sp>
        <p:nvSpPr>
          <p:cNvPr id="26627" name="Rectangle 3"/>
          <p:cNvSpPr>
            <a:spLocks noGrp="1" noChangeArrowheads="1"/>
          </p:cNvSpPr>
          <p:nvPr>
            <p:ph idx="1"/>
          </p:nvPr>
        </p:nvSpPr>
        <p:spPr/>
        <p:txBody>
          <a:bodyPr>
            <a:normAutofit fontScale="92500" lnSpcReduction="20000"/>
          </a:bodyPr>
          <a:lstStyle/>
          <a:p>
            <a:r>
              <a:rPr lang="en-US" dirty="0" smtClean="0"/>
              <a:t>Multiple mode</a:t>
            </a:r>
          </a:p>
          <a:p>
            <a:pPr lvl="1"/>
            <a:r>
              <a:rPr lang="en-US" dirty="0" smtClean="0"/>
              <a:t>50 - 100 microns in diameter</a:t>
            </a:r>
          </a:p>
          <a:p>
            <a:pPr lvl="1"/>
            <a:r>
              <a:rPr lang="en-US" dirty="0" smtClean="0"/>
              <a:t>Uses LED as light source (less expensive)</a:t>
            </a:r>
          </a:p>
          <a:p>
            <a:pPr lvl="1"/>
            <a:r>
              <a:rPr lang="en-US" dirty="0" smtClean="0"/>
              <a:t>Can transmit data over short-to-medium distances</a:t>
            </a:r>
          </a:p>
          <a:p>
            <a:pPr lvl="1"/>
            <a:r>
              <a:rPr lang="en-US" dirty="0" smtClean="0"/>
              <a:t>Used on short links (</a:t>
            </a:r>
            <a:r>
              <a:rPr lang="en-US" dirty="0" err="1" smtClean="0"/>
              <a:t>upto</a:t>
            </a:r>
            <a:r>
              <a:rPr lang="en-US" dirty="0" smtClean="0"/>
              <a:t> about 2000 m)</a:t>
            </a:r>
          </a:p>
          <a:p>
            <a:r>
              <a:rPr lang="en-US" dirty="0" smtClean="0"/>
              <a:t>Single mode</a:t>
            </a:r>
          </a:p>
          <a:p>
            <a:pPr lvl="1"/>
            <a:r>
              <a:rPr lang="en-US" dirty="0" smtClean="0"/>
              <a:t>About 10 microns in diameter</a:t>
            </a:r>
          </a:p>
          <a:p>
            <a:pPr lvl="1"/>
            <a:r>
              <a:rPr lang="en-US" dirty="0" smtClean="0"/>
              <a:t>Uses Laser light source</a:t>
            </a:r>
          </a:p>
          <a:p>
            <a:pPr lvl="1"/>
            <a:r>
              <a:rPr lang="en-US" dirty="0" smtClean="0"/>
              <a:t>Can transmit data over very long distances</a:t>
            </a:r>
          </a:p>
          <a:p>
            <a:pPr lvl="1"/>
            <a:r>
              <a:rPr lang="en-US" dirty="0" smtClean="0"/>
              <a:t>Used on trunk routes</a:t>
            </a:r>
          </a:p>
        </p:txBody>
      </p:sp>
      <p:sp>
        <p:nvSpPr>
          <p:cNvPr id="4" name="Slide Number Placeholder 3"/>
          <p:cNvSpPr>
            <a:spLocks noGrp="1"/>
          </p:cNvSpPr>
          <p:nvPr>
            <p:ph type="sldNum" sz="quarter" idx="12"/>
          </p:nvPr>
        </p:nvSpPr>
        <p:spPr/>
        <p:txBody>
          <a:bodyPr/>
          <a:lstStyle/>
          <a:p>
            <a:fld id="{A0AEDF73-8707-47B7-9F96-EA441E034063}" type="slidenum">
              <a:rPr lang="en-US" smtClean="0"/>
              <a:pPr/>
              <a:t>27</a:t>
            </a:fld>
            <a:endParaRPr lang="en-US"/>
          </a:p>
        </p:txBody>
      </p:sp>
      <p:sp>
        <p:nvSpPr>
          <p:cNvPr id="8" name="TextBox 7"/>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
        <p:nvSpPr>
          <p:cNvPr id="6" name="TextBox 5"/>
          <p:cNvSpPr txBox="1"/>
          <p:nvPr/>
        </p:nvSpPr>
        <p:spPr>
          <a:xfrm>
            <a:off x="6457032" y="5733301"/>
            <a:ext cx="2527142" cy="369332"/>
          </a:xfrm>
          <a:prstGeom prst="rect">
            <a:avLst/>
          </a:prstGeom>
          <a:noFill/>
        </p:spPr>
        <p:txBody>
          <a:bodyPr wrap="none" rtlCol="0">
            <a:spAutoFit/>
          </a:bodyPr>
          <a:lstStyle/>
          <a:p>
            <a:r>
              <a:rPr lang="en-US" dirty="0" smtClean="0"/>
              <a:t>1 micron = 1 </a:t>
            </a:r>
            <a:r>
              <a:rPr lang="en-US" dirty="0" err="1" smtClean="0"/>
              <a:t>μm</a:t>
            </a:r>
            <a:r>
              <a:rPr lang="en-US" dirty="0" smtClean="0"/>
              <a:t> = 10</a:t>
            </a:r>
            <a:r>
              <a:rPr lang="en-US" baseline="30000" dirty="0" smtClean="0"/>
              <a:t>-6</a:t>
            </a:r>
            <a:r>
              <a:rPr lang="en-US" dirty="0" smtClean="0"/>
              <a:t> m</a:t>
            </a:r>
            <a:endParaRPr lang="en-US" dirty="0"/>
          </a:p>
        </p:txBody>
      </p:sp>
    </p:spTree>
    <p:extLst>
      <p:ext uri="{BB962C8B-B14F-4D97-AF65-F5344CB8AC3E}">
        <p14:creationId xmlns:p14="http://schemas.microsoft.com/office/powerpoint/2010/main" val="39515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r>
              <a:rPr lang="en-US" smtClean="0"/>
              <a:t>Construction of optical fiber</a:t>
            </a:r>
          </a:p>
        </p:txBody>
      </p:sp>
      <p:sp>
        <p:nvSpPr>
          <p:cNvPr id="6" name="Content Placeholder 5"/>
          <p:cNvSpPr>
            <a:spLocks noGrp="1"/>
          </p:cNvSpPr>
          <p:nvPr>
            <p:ph idx="1"/>
          </p:nvPr>
        </p:nvSpPr>
        <p:spPr>
          <a:xfrm>
            <a:off x="822960" y="4748074"/>
            <a:ext cx="7543800" cy="1121020"/>
          </a:xfrm>
        </p:spPr>
        <p:txBody>
          <a:bodyPr>
            <a:normAutofit fontScale="62500" lnSpcReduction="20000"/>
          </a:bodyPr>
          <a:lstStyle/>
          <a:p>
            <a:r>
              <a:rPr lang="en-US" dirty="0" smtClean="0"/>
              <a:t>Core has high refractive index</a:t>
            </a:r>
          </a:p>
          <a:p>
            <a:r>
              <a:rPr lang="en-US" dirty="0" smtClean="0"/>
              <a:t>Cladding has low refractive index</a:t>
            </a:r>
          </a:p>
          <a:p>
            <a:r>
              <a:rPr lang="en-US" dirty="0" smtClean="0"/>
              <a:t>Together, they keep light inside the optical fiber</a:t>
            </a:r>
            <a:endParaRPr lang="en-US" dirty="0"/>
          </a:p>
        </p:txBody>
      </p:sp>
      <p:sp>
        <p:nvSpPr>
          <p:cNvPr id="4" name="Slide Number Placeholder 3"/>
          <p:cNvSpPr>
            <a:spLocks noGrp="1"/>
          </p:cNvSpPr>
          <p:nvPr>
            <p:ph type="sldNum" sz="quarter" idx="12"/>
          </p:nvPr>
        </p:nvSpPr>
        <p:spPr/>
        <p:txBody>
          <a:bodyPr/>
          <a:lstStyle/>
          <a:p>
            <a:fld id="{A0AEDF73-8707-47B7-9F96-EA441E034063}" type="slidenum">
              <a:rPr lang="en-US" smtClean="0"/>
              <a:pPr/>
              <a:t>28</a:t>
            </a:fld>
            <a:endParaRPr lang="en-US"/>
          </a:p>
        </p:txBody>
      </p:sp>
      <p:pic>
        <p:nvPicPr>
          <p:cNvPr id="22531" name="Picture 4" descr="Optical fiber structure.emf"/>
          <p:cNvPicPr>
            <a:picLocks noChangeAspect="1"/>
          </p:cNvPicPr>
          <p:nvPr/>
        </p:nvPicPr>
        <p:blipFill>
          <a:blip r:embed="rId2" cstate="print"/>
          <a:srcRect/>
          <a:stretch>
            <a:fillRect/>
          </a:stretch>
        </p:blipFill>
        <p:spPr bwMode="auto">
          <a:xfrm>
            <a:off x="1270000" y="1792328"/>
            <a:ext cx="6604000" cy="3192462"/>
          </a:xfrm>
          <a:prstGeom prst="rect">
            <a:avLst/>
          </a:prstGeom>
          <a:noFill/>
          <a:ln w="9525">
            <a:noFill/>
            <a:miter lim="800000"/>
            <a:headEnd/>
            <a:tailEnd/>
          </a:ln>
        </p:spPr>
      </p:pic>
      <p:sp>
        <p:nvSpPr>
          <p:cNvPr id="8" name="TextBox 7"/>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Tree>
    <p:extLst>
      <p:ext uri="{BB962C8B-B14F-4D97-AF65-F5344CB8AC3E}">
        <p14:creationId xmlns:p14="http://schemas.microsoft.com/office/powerpoint/2010/main" val="23956073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Wireless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Provides “tether-free” communications</a:t>
            </a:r>
          </a:p>
          <a:p>
            <a:pPr lvl="1"/>
            <a:r>
              <a:rPr lang="en-US" dirty="0" smtClean="0"/>
              <a:t>Convenience, mobility</a:t>
            </a:r>
          </a:p>
          <a:p>
            <a:r>
              <a:rPr lang="en-US" dirty="0"/>
              <a:t>Wireless  communication system</a:t>
            </a:r>
          </a:p>
          <a:p>
            <a:pPr lvl="1"/>
            <a:r>
              <a:rPr lang="en-US" dirty="0"/>
              <a:t>Any </a:t>
            </a:r>
            <a:r>
              <a:rPr lang="en-US" dirty="0" smtClean="0"/>
              <a:t>communication </a:t>
            </a:r>
            <a:r>
              <a:rPr lang="en-US" dirty="0"/>
              <a:t>system that uses a </a:t>
            </a:r>
            <a:r>
              <a:rPr lang="en-US" b="1" dirty="0"/>
              <a:t>naturally occurring communication </a:t>
            </a:r>
            <a:r>
              <a:rPr lang="en-US" b="1" dirty="0" smtClean="0"/>
              <a:t>medium</a:t>
            </a:r>
            <a:r>
              <a:rPr lang="en-US" dirty="0" smtClean="0"/>
              <a:t>, </a:t>
            </a:r>
            <a:r>
              <a:rPr lang="en-US" dirty="0"/>
              <a:t>such as air, water, earth.</a:t>
            </a:r>
          </a:p>
          <a:p>
            <a:r>
              <a:rPr lang="en-US" dirty="0"/>
              <a:t>Examples: </a:t>
            </a:r>
          </a:p>
          <a:p>
            <a:pPr lvl="1"/>
            <a:r>
              <a:rPr lang="en-US" dirty="0"/>
              <a:t>Cell phone, sonar,  ground penetrating radar  </a:t>
            </a:r>
          </a:p>
          <a:p>
            <a:pPr lvl="1"/>
            <a:r>
              <a:rPr lang="en-US" dirty="0"/>
              <a:t>Broadcast: (one way) </a:t>
            </a:r>
          </a:p>
          <a:p>
            <a:pPr lvl="2"/>
            <a:r>
              <a:rPr lang="en-US" dirty="0"/>
              <a:t>Radio, TV, pagers, satellite TV</a:t>
            </a:r>
          </a:p>
          <a:p>
            <a:pPr lvl="1"/>
            <a:r>
              <a:rPr lang="en-US" dirty="0"/>
              <a:t>Two Way: </a:t>
            </a:r>
          </a:p>
          <a:p>
            <a:pPr lvl="2"/>
            <a:r>
              <a:rPr lang="en-US" dirty="0" err="1"/>
              <a:t>Walkie</a:t>
            </a:r>
            <a:r>
              <a:rPr lang="en-US" dirty="0"/>
              <a:t> talkie, cell phones, satellite phones, </a:t>
            </a:r>
            <a:r>
              <a:rPr lang="en-US" dirty="0" err="1"/>
              <a:t>WiFi</a:t>
            </a:r>
            <a:r>
              <a:rPr lang="en-US" dirty="0"/>
              <a:t>, Bluetooth</a:t>
            </a:r>
          </a:p>
          <a:p>
            <a:r>
              <a:rPr lang="en-US" dirty="0"/>
              <a:t>Fundamentally different from wired </a:t>
            </a:r>
            <a:r>
              <a:rPr lang="en-US" dirty="0" smtClean="0"/>
              <a:t>networks</a:t>
            </a:r>
          </a:p>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29</a:t>
            </a:fld>
            <a:endParaRPr lang="en-US" dirty="0"/>
          </a:p>
        </p:txBody>
      </p:sp>
      <p:sp>
        <p:nvSpPr>
          <p:cNvPr id="5" name="Rounded Rectangle 4"/>
          <p:cNvSpPr/>
          <p:nvPr/>
        </p:nvSpPr>
        <p:spPr>
          <a:xfrm>
            <a:off x="5875424" y="640990"/>
            <a:ext cx="2919908" cy="91400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NOT PHYSICAL, yet physical layer</a:t>
            </a:r>
            <a:endParaRPr lang="en-US" sz="2400" dirty="0"/>
          </a:p>
        </p:txBody>
      </p:sp>
    </p:spTree>
    <p:extLst>
      <p:ext uri="{BB962C8B-B14F-4D97-AF65-F5344CB8AC3E}">
        <p14:creationId xmlns:p14="http://schemas.microsoft.com/office/powerpoint/2010/main" val="3586996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Today: The PHY Layer</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t>Definition: </a:t>
            </a:r>
            <a:r>
              <a:rPr lang="en-US" dirty="0" smtClean="0"/>
              <a:t>Provide </a:t>
            </a:r>
            <a:r>
              <a:rPr lang="en-US" dirty="0"/>
              <a:t>transparent transmission of a bit stream over a circuit built from some physical communications medium</a:t>
            </a:r>
          </a:p>
          <a:p>
            <a:r>
              <a:rPr lang="en-US" dirty="0"/>
              <a:t>ATIS Telecom glossary</a:t>
            </a:r>
          </a:p>
          <a:p>
            <a:pPr lvl="1"/>
            <a:r>
              <a:rPr lang="en-US" dirty="0">
                <a:hlinkClick r:id="rId2"/>
              </a:rPr>
              <a:t>http://www.atis.org/glossary/default.aspx</a:t>
            </a:r>
            <a:endParaRPr lang="en-US" dirty="0"/>
          </a:p>
          <a:p>
            <a:pPr lvl="1"/>
            <a:r>
              <a:rPr lang="en-US" dirty="0"/>
              <a:t>Earlier versions</a:t>
            </a:r>
          </a:p>
          <a:p>
            <a:pPr lvl="2"/>
            <a:r>
              <a:rPr lang="en-US" dirty="0"/>
              <a:t>Federal Standard 1037C</a:t>
            </a:r>
          </a:p>
          <a:p>
            <a:pPr lvl="3"/>
            <a:r>
              <a:rPr lang="en-US" dirty="0">
                <a:hlinkClick r:id="rId3"/>
              </a:rPr>
              <a:t>http://www.its.bldrdoc.gov/fs-1037</a:t>
            </a:r>
            <a:endParaRPr lang="en-US" dirty="0"/>
          </a:p>
          <a:p>
            <a:pPr lvl="2"/>
            <a:r>
              <a:rPr lang="fr-FR" dirty="0"/>
              <a:t>ANS T1.523-2001, Telecom </a:t>
            </a:r>
            <a:r>
              <a:rPr lang="fr-FR" dirty="0" err="1"/>
              <a:t>Glossary</a:t>
            </a:r>
            <a:r>
              <a:rPr lang="fr-FR" dirty="0"/>
              <a:t> 2000</a:t>
            </a:r>
          </a:p>
          <a:p>
            <a:pPr lvl="3"/>
            <a:r>
              <a:rPr lang="en-US" dirty="0">
                <a:hlinkClick r:id="rId4"/>
              </a:rPr>
              <a:t>http://www.atis.org/tg2k</a:t>
            </a:r>
            <a:r>
              <a:rPr lang="en-US" dirty="0" smtClean="0">
                <a:hlinkClick r:id="rId4"/>
              </a:rPr>
              <a: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a:t>
            </a:fld>
            <a:endParaRPr lang="en-US" dirty="0"/>
          </a:p>
        </p:txBody>
      </p:sp>
      <p:sp>
        <p:nvSpPr>
          <p:cNvPr id="5" name="TextBox 4"/>
          <p:cNvSpPr txBox="1"/>
          <p:nvPr/>
        </p:nvSpPr>
        <p:spPr>
          <a:xfrm>
            <a:off x="71992" y="3639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
        <p:nvSpPr>
          <p:cNvPr id="6" name="Rectangle 5"/>
          <p:cNvSpPr/>
          <p:nvPr/>
        </p:nvSpPr>
        <p:spPr>
          <a:xfrm>
            <a:off x="4366048" y="5613090"/>
            <a:ext cx="4572000" cy="646331"/>
          </a:xfrm>
          <a:prstGeom prst="rect">
            <a:avLst/>
          </a:prstGeom>
        </p:spPr>
        <p:txBody>
          <a:bodyPr>
            <a:spAutoFit/>
          </a:bodyPr>
          <a:lstStyle/>
          <a:p>
            <a:r>
              <a:rPr lang="en-US" dirty="0" smtClean="0"/>
              <a:t>ATIS = Alliance </a:t>
            </a:r>
            <a:r>
              <a:rPr lang="en-US" dirty="0"/>
              <a:t>for Telecommunications Industry Solutions</a:t>
            </a:r>
          </a:p>
        </p:txBody>
      </p:sp>
    </p:spTree>
    <p:extLst>
      <p:ext uri="{BB962C8B-B14F-4D97-AF65-F5344CB8AC3E}">
        <p14:creationId xmlns:p14="http://schemas.microsoft.com/office/powerpoint/2010/main" val="3164530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Spectrum</a:t>
            </a:r>
            <a:endParaRPr lang="en-US" dirty="0"/>
          </a:p>
        </p:txBody>
      </p:sp>
      <p:sp>
        <p:nvSpPr>
          <p:cNvPr id="3" name="Content Placeholder 2"/>
          <p:cNvSpPr>
            <a:spLocks noGrp="1"/>
          </p:cNvSpPr>
          <p:nvPr>
            <p:ph idx="1"/>
          </p:nvPr>
        </p:nvSpPr>
        <p:spPr>
          <a:xfrm>
            <a:off x="822960" y="1845734"/>
            <a:ext cx="7543800" cy="2734301"/>
          </a:xfrm>
        </p:spPr>
        <p:txBody>
          <a:bodyPr/>
          <a:lstStyle/>
          <a:p>
            <a:r>
              <a:rPr lang="en-US" dirty="0" smtClean="0"/>
              <a:t>One part of Electromagnetic Waves.</a:t>
            </a:r>
          </a:p>
          <a:p>
            <a:r>
              <a:rPr lang="en-US" dirty="0" smtClean="0"/>
              <a:t>When electrons move, they create electromagnetic waves that can propagate through space (even in vacuum).</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30</a:t>
            </a:fld>
            <a:endParaRPr lang="en-US" dirty="0"/>
          </a:p>
        </p:txBody>
      </p:sp>
    </p:spTree>
    <p:extLst>
      <p:ext uri="{BB962C8B-B14F-4D97-AF65-F5344CB8AC3E}">
        <p14:creationId xmlns:p14="http://schemas.microsoft.com/office/powerpoint/2010/main" val="3755842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31</a:t>
            </a:fld>
            <a:endParaRPr lang="en-US" dirty="0"/>
          </a:p>
        </p:txBody>
      </p:sp>
      <p:pic>
        <p:nvPicPr>
          <p:cNvPr id="5" name="Picture 2" descr="http://www.scientificamerican.com/media/inline/blog/Image/bombardment-web-ex.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2960" y="286604"/>
            <a:ext cx="764433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216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Spectrum </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32</a:t>
            </a:fld>
            <a:endParaRPr lang="en-US" dirty="0"/>
          </a:p>
        </p:txBody>
      </p:sp>
      <p:pic>
        <p:nvPicPr>
          <p:cNvPr id="3074" name="Picture 2" descr="http://i.huffpost.com/gen/1259125/images/h-VISIBLE-WIFI-628x314.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375" y="2362200"/>
            <a:ext cx="59817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150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Electromagnetic wave</a:t>
            </a:r>
            <a:endParaRPr lang="en-US" dirty="0"/>
          </a:p>
        </p:txBody>
      </p:sp>
      <p:sp>
        <p:nvSpPr>
          <p:cNvPr id="3" name="Content Placeholder 2"/>
          <p:cNvSpPr>
            <a:spLocks noGrp="1"/>
          </p:cNvSpPr>
          <p:nvPr>
            <p:ph idx="1"/>
          </p:nvPr>
        </p:nvSpPr>
        <p:spPr/>
        <p:txBody>
          <a:bodyPr/>
          <a:lstStyle/>
          <a:p>
            <a:r>
              <a:rPr lang="en-US" dirty="0" smtClean="0"/>
              <a:t>Frequency: the number of oscillations per second of a wave, measured in Hz</a:t>
            </a:r>
          </a:p>
          <a:p>
            <a:r>
              <a:rPr lang="en-US" dirty="0" smtClean="0"/>
              <a:t>Wavelength: distance between two consecutive maxima</a:t>
            </a:r>
          </a:p>
          <a:p>
            <a:r>
              <a:rPr lang="en-US" dirty="0" smtClean="0"/>
              <a:t>Wavelength = c/f</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1799435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Narrow vs Broadband</a:t>
            </a:r>
            <a:endParaRPr lang="en-US" dirty="0"/>
          </a:p>
        </p:txBody>
      </p:sp>
      <p:sp>
        <p:nvSpPr>
          <p:cNvPr id="3" name="Content Placeholder 2"/>
          <p:cNvSpPr>
            <a:spLocks noGrp="1"/>
          </p:cNvSpPr>
          <p:nvPr>
            <p:ph idx="1"/>
          </p:nvPr>
        </p:nvSpPr>
        <p:spPr/>
        <p:txBody>
          <a:bodyPr/>
          <a:lstStyle/>
          <a:p>
            <a:r>
              <a:rPr lang="en-US" dirty="0" smtClean="0"/>
              <a:t>Most transmission use a relatively narrow frequency band. </a:t>
            </a:r>
          </a:p>
          <a:p>
            <a:r>
              <a:rPr lang="en-US" dirty="0" smtClean="0"/>
              <a:t>However, in some cases, a wider band is used:</a:t>
            </a:r>
          </a:p>
          <a:p>
            <a:pPr lvl="1"/>
            <a:r>
              <a:rPr lang="en-US" dirty="0" smtClean="0"/>
              <a:t>Frequency hopping spread spectrum</a:t>
            </a:r>
          </a:p>
          <a:p>
            <a:pPr lvl="1"/>
            <a:r>
              <a:rPr lang="en-US" dirty="0" smtClean="0"/>
              <a:t>Direct sequence spread spectrum (CDMA)</a:t>
            </a:r>
          </a:p>
          <a:p>
            <a:pPr lvl="1"/>
            <a:r>
              <a:rPr lang="en-US" dirty="0" smtClean="0"/>
              <a:t>Ultra Wide Band</a:t>
            </a:r>
          </a:p>
          <a:p>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3794858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r>
              <a:rPr lang="en-GB" smtClean="0"/>
              <a:t>Mobile Vs. Wireless</a:t>
            </a:r>
            <a:endParaRPr lang="en-US" dirty="0"/>
          </a:p>
        </p:txBody>
      </p:sp>
      <p:sp>
        <p:nvSpPr>
          <p:cNvPr id="380931" name="Rectangle 3"/>
          <p:cNvSpPr>
            <a:spLocks noGrp="1" noChangeArrowheads="1"/>
          </p:cNvSpPr>
          <p:nvPr>
            <p:ph idx="1"/>
          </p:nvPr>
        </p:nvSpPr>
        <p:spPr>
          <a:xfrm>
            <a:off x="457200" y="2249424"/>
            <a:ext cx="8229600" cy="1941576"/>
          </a:xfrm>
        </p:spPr>
        <p:txBody>
          <a:bodyPr>
            <a:normAutofit lnSpcReduction="10000"/>
          </a:bodyPr>
          <a:lstStyle/>
          <a:p>
            <a:r>
              <a:rPr lang="en-US" dirty="0" smtClean="0"/>
              <a:t>Mobile and Wireless are not interchangeable</a:t>
            </a:r>
          </a:p>
          <a:p>
            <a:r>
              <a:rPr lang="en-US" i="1" dirty="0" smtClean="0"/>
              <a:t>Mobile</a:t>
            </a:r>
            <a:r>
              <a:rPr lang="en-US" dirty="0" smtClean="0"/>
              <a:t> and </a:t>
            </a:r>
            <a:r>
              <a:rPr lang="en-US" i="1" dirty="0" smtClean="0"/>
              <a:t>wireless</a:t>
            </a:r>
            <a:r>
              <a:rPr lang="en-US" dirty="0" smtClean="0"/>
              <a:t> communication systems</a:t>
            </a:r>
          </a:p>
          <a:p>
            <a:pPr lvl="1"/>
            <a:r>
              <a:rPr lang="en-US" dirty="0" smtClean="0"/>
              <a:t>Communicate over the air via radio-waves</a:t>
            </a:r>
          </a:p>
          <a:p>
            <a:pPr lvl="1"/>
            <a:r>
              <a:rPr lang="en-US" dirty="0" smtClean="0"/>
              <a:t>Support some form of user mobility</a:t>
            </a:r>
          </a:p>
        </p:txBody>
      </p:sp>
      <p:sp>
        <p:nvSpPr>
          <p:cNvPr id="25605" name="Rectangle 4"/>
          <p:cNvSpPr>
            <a:spLocks noChangeArrowheads="1"/>
          </p:cNvSpPr>
          <p:nvPr/>
        </p:nvSpPr>
        <p:spPr bwMode="auto">
          <a:xfrm>
            <a:off x="1328738" y="3011488"/>
            <a:ext cx="9144000" cy="0"/>
          </a:xfrm>
          <a:prstGeom prst="rect">
            <a:avLst/>
          </a:prstGeom>
          <a:noFill/>
          <a:ln w="9525">
            <a:noFill/>
            <a:miter lim="800000"/>
            <a:headEnd/>
            <a:tailEnd/>
          </a:ln>
        </p:spPr>
        <p:txBody>
          <a:bodyPr>
            <a:prstTxWarp prst="textNoShape">
              <a:avLst/>
            </a:prstTxWarp>
            <a:spAutoFit/>
          </a:bodyPr>
          <a:lstStyle/>
          <a:p>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2129666194"/>
              </p:ext>
            </p:extLst>
          </p:nvPr>
        </p:nvGraphicFramePr>
        <p:xfrm>
          <a:off x="914400" y="4305209"/>
          <a:ext cx="7586661" cy="1912711"/>
        </p:xfrm>
        <a:graphic>
          <a:graphicData uri="http://schemas.openxmlformats.org/drawingml/2006/table">
            <a:tbl>
              <a:tblPr firstRow="1" bandRow="1">
                <a:tableStyleId>{21E4AEA4-8DFA-4A89-87EB-49C32662AFE0}</a:tableStyleId>
              </a:tblPr>
              <a:tblGrid>
                <a:gridCol w="1447800"/>
                <a:gridCol w="1524000"/>
                <a:gridCol w="4614861"/>
              </a:tblGrid>
              <a:tr h="370840">
                <a:tc>
                  <a:txBody>
                    <a:bodyPr/>
                    <a:lstStyle/>
                    <a:p>
                      <a:r>
                        <a:rPr lang="en-US" dirty="0" smtClean="0"/>
                        <a:t>Mobile</a:t>
                      </a:r>
                      <a:endParaRPr lang="en-US" dirty="0"/>
                    </a:p>
                  </a:txBody>
                  <a:tcPr/>
                </a:tc>
                <a:tc>
                  <a:txBody>
                    <a:bodyPr/>
                    <a:lstStyle/>
                    <a:p>
                      <a:r>
                        <a:rPr lang="en-US" dirty="0" smtClean="0"/>
                        <a:t>Wireless</a:t>
                      </a:r>
                      <a:endParaRPr lang="en-US" dirty="0"/>
                    </a:p>
                  </a:txBody>
                  <a:tcPr/>
                </a:tc>
                <a:tc>
                  <a:txBody>
                    <a:bodyPr/>
                    <a:lstStyle/>
                    <a:p>
                      <a:pPr algn="ctr"/>
                      <a:r>
                        <a:rPr lang="en-US" dirty="0" smtClean="0"/>
                        <a:t>Example</a:t>
                      </a:r>
                      <a:endParaRPr lang="en-US" dirty="0"/>
                    </a:p>
                  </a:txBody>
                  <a:tcPr/>
                </a:tc>
              </a:tr>
              <a:tr h="370840">
                <a:tc>
                  <a:txBody>
                    <a:bodyPr/>
                    <a:lstStyle/>
                    <a:p>
                      <a:pPr algn="ctr"/>
                      <a:r>
                        <a:rPr kumimoji="0" lang="en-US" sz="1800" kern="1200" dirty="0" err="1" smtClean="0">
                          <a:sym typeface="Wingdings"/>
                        </a:rPr>
                        <a:t></a:t>
                      </a:r>
                      <a:r>
                        <a:rPr kumimoji="0" lang="en-US" sz="1800" kern="1200" dirty="0" smtClean="0"/>
                        <a:t> </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kern="1200" dirty="0" err="1" smtClean="0">
                          <a:sym typeface="Wingdings"/>
                        </a:rPr>
                        <a:t></a:t>
                      </a:r>
                      <a:r>
                        <a:rPr kumimoji="0" lang="en-US" sz="1800" kern="1200" dirty="0" smtClean="0"/>
                        <a:t> </a:t>
                      </a:r>
                      <a:endParaRPr lang="en-US" dirty="0" smtClean="0"/>
                    </a:p>
                  </a:txBody>
                  <a:tcPr/>
                </a:tc>
                <a:tc>
                  <a:txBody>
                    <a:bodyPr/>
                    <a:lstStyle/>
                    <a:p>
                      <a:r>
                        <a:rPr kumimoji="0" lang="en-US" sz="1800" kern="1200" dirty="0" smtClean="0"/>
                        <a:t>Desktop computer with Ethernet, pay phone</a:t>
                      </a:r>
                      <a:r>
                        <a:rPr lang="en-US" dirty="0" smtClean="0"/>
                        <a:t> </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kern="1200" dirty="0" err="1" smtClean="0">
                          <a:sym typeface="Wingdings"/>
                        </a:rPr>
                        <a:t></a:t>
                      </a:r>
                      <a:r>
                        <a:rPr kumimoji="0" lang="en-US" sz="1800" kern="1200" dirty="0" smtClean="0"/>
                        <a:t> </a:t>
                      </a:r>
                      <a:endParaRPr lang="en-US" dirty="0" smtClean="0"/>
                    </a:p>
                  </a:txBody>
                  <a:tcPr/>
                </a:tc>
                <a:tc>
                  <a:txBody>
                    <a:bodyPr/>
                    <a:lstStyle/>
                    <a:p>
                      <a:pPr algn="ctr"/>
                      <a:r>
                        <a:rPr kumimoji="0" lang="en-US" sz="1800" kern="1200" dirty="0" smtClean="0">
                          <a:solidFill>
                            <a:schemeClr val="dk1"/>
                          </a:solidFill>
                          <a:latin typeface="+mn-lt"/>
                          <a:ea typeface="+mn-ea"/>
                          <a:cs typeface="+mn-cs"/>
                        </a:rPr>
                        <a:t> </a:t>
                      </a:r>
                      <a:r>
                        <a:rPr kumimoji="0" lang="en-US" sz="1800" kern="1200" dirty="0" err="1" smtClean="0">
                          <a:solidFill>
                            <a:schemeClr val="dk1"/>
                          </a:solidFill>
                          <a:latin typeface="+mn-lt"/>
                          <a:ea typeface="+mn-ea"/>
                          <a:cs typeface="+mn-cs"/>
                          <a:sym typeface="Wingdings"/>
                        </a:rPr>
                        <a:t></a:t>
                      </a:r>
                      <a:r>
                        <a:rPr kumimoji="0" lang="en-US" sz="1800" kern="1200" dirty="0" smtClean="0">
                          <a:solidFill>
                            <a:schemeClr val="dk1"/>
                          </a:solidFill>
                          <a:latin typeface="+mn-lt"/>
                          <a:ea typeface="+mn-ea"/>
                          <a:cs typeface="+mn-cs"/>
                        </a:rPr>
                        <a:t> </a:t>
                      </a:r>
                      <a:endParaRPr lang="en-US" dirty="0"/>
                    </a:p>
                  </a:txBody>
                  <a:tcPr/>
                </a:tc>
                <a:tc>
                  <a:txBody>
                    <a:bodyPr/>
                    <a:lstStyle/>
                    <a:p>
                      <a:r>
                        <a:rPr kumimoji="0" lang="en-US" sz="1800" kern="1200" dirty="0" smtClean="0">
                          <a:solidFill>
                            <a:schemeClr val="dk1"/>
                          </a:solidFill>
                          <a:latin typeface="+mn-lt"/>
                          <a:ea typeface="+mn-ea"/>
                          <a:cs typeface="+mn-cs"/>
                        </a:rPr>
                        <a:t>Wireless local loop</a:t>
                      </a:r>
                      <a:endParaRPr kumimoji="0" lang="en-US" sz="1800" kern="1200" dirty="0">
                        <a:solidFill>
                          <a:schemeClr val="dk1"/>
                        </a:solidFill>
                        <a:latin typeface="+mn-lt"/>
                        <a:ea typeface="+mn-ea"/>
                        <a:cs typeface="+mn-cs"/>
                      </a:endParaRPr>
                    </a:p>
                  </a:txBody>
                  <a:tcPr/>
                </a:tc>
              </a:tr>
              <a:tr h="42935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 </a:t>
                      </a:r>
                      <a:r>
                        <a:rPr kumimoji="0" lang="en-US" sz="1800" kern="1200" dirty="0" err="1" smtClean="0">
                          <a:solidFill>
                            <a:schemeClr val="dk1"/>
                          </a:solidFill>
                          <a:latin typeface="+mn-lt"/>
                          <a:ea typeface="+mn-ea"/>
                          <a:cs typeface="+mn-cs"/>
                          <a:sym typeface="Wingdings"/>
                        </a:rPr>
                        <a:t></a:t>
                      </a:r>
                      <a:r>
                        <a:rPr kumimoji="0" lang="en-US" sz="1800" kern="1200" dirty="0" smtClean="0">
                          <a:solidFill>
                            <a:schemeClr val="dk1"/>
                          </a:solidFill>
                          <a:latin typeface="+mn-lt"/>
                          <a:ea typeface="+mn-ea"/>
                          <a:cs typeface="+mn-cs"/>
                        </a:rPr>
                        <a:t> </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kern="1200" dirty="0" err="1" smtClean="0">
                          <a:sym typeface="Wingdings"/>
                        </a:rPr>
                        <a:t></a:t>
                      </a:r>
                      <a:r>
                        <a:rPr kumimoji="0" lang="en-US" sz="1800" kern="1200" dirty="0" smtClean="0"/>
                        <a:t> </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Calling card, call forwarding</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 </a:t>
                      </a:r>
                      <a:r>
                        <a:rPr kumimoji="0" lang="en-US" sz="1800" kern="1200" dirty="0" err="1" smtClean="0">
                          <a:solidFill>
                            <a:schemeClr val="dk1"/>
                          </a:solidFill>
                          <a:latin typeface="+mn-lt"/>
                          <a:ea typeface="+mn-ea"/>
                          <a:cs typeface="+mn-cs"/>
                          <a:sym typeface="Wingdings"/>
                        </a:rPr>
                        <a:t></a:t>
                      </a:r>
                      <a:r>
                        <a:rPr kumimoji="0" lang="en-US" sz="1800" kern="1200" dirty="0" smtClean="0">
                          <a:solidFill>
                            <a:schemeClr val="dk1"/>
                          </a:solidFill>
                          <a:latin typeface="+mn-lt"/>
                          <a:ea typeface="+mn-ea"/>
                          <a:cs typeface="+mn-cs"/>
                        </a:rPr>
                        <a:t> </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kern="1200" dirty="0" smtClean="0">
                          <a:solidFill>
                            <a:schemeClr val="dk1"/>
                          </a:solidFill>
                          <a:latin typeface="+mn-lt"/>
                          <a:ea typeface="+mn-ea"/>
                          <a:cs typeface="+mn-cs"/>
                        </a:rPr>
                        <a:t> </a:t>
                      </a:r>
                      <a:r>
                        <a:rPr kumimoji="0" lang="en-US" sz="1800" kern="1200" dirty="0" err="1" smtClean="0">
                          <a:solidFill>
                            <a:schemeClr val="dk1"/>
                          </a:solidFill>
                          <a:latin typeface="+mn-lt"/>
                          <a:ea typeface="+mn-ea"/>
                          <a:cs typeface="+mn-cs"/>
                          <a:sym typeface="Wingdings"/>
                        </a:rPr>
                        <a:t></a:t>
                      </a:r>
                      <a:r>
                        <a:rPr kumimoji="0" lang="en-US" sz="1800" kern="1200" dirty="0" smtClean="0">
                          <a:solidFill>
                            <a:schemeClr val="dk1"/>
                          </a:solidFill>
                          <a:latin typeface="+mn-lt"/>
                          <a:ea typeface="+mn-ea"/>
                          <a:cs typeface="+mn-cs"/>
                        </a:rPr>
                        <a:t> </a:t>
                      </a:r>
                      <a:endParaRPr lang="en-US" dirty="0" smtClean="0"/>
                    </a:p>
                  </a:txBody>
                  <a:tcPr/>
                </a:tc>
                <a:tc>
                  <a:txBody>
                    <a:bodyPr/>
                    <a:lstStyle/>
                    <a:p>
                      <a:r>
                        <a:rPr kumimoji="0" lang="en-US" sz="1800" kern="1200" dirty="0" smtClean="0">
                          <a:solidFill>
                            <a:schemeClr val="dk1"/>
                          </a:solidFill>
                          <a:latin typeface="+mn-lt"/>
                          <a:ea typeface="+mn-ea"/>
                          <a:cs typeface="+mn-cs"/>
                        </a:rPr>
                        <a:t>Cell phone, laptop with WLAN</a:t>
                      </a:r>
                      <a:r>
                        <a:rPr lang="en-US" dirty="0" smtClean="0"/>
                        <a:t> </a:t>
                      </a:r>
                      <a:endParaRPr lang="en-US" dirty="0"/>
                    </a:p>
                  </a:txBody>
                  <a:tcPr/>
                </a:tc>
              </a:tr>
            </a:tbl>
          </a:graphicData>
        </a:graphic>
      </p:graphicFrame>
      <p:sp>
        <p:nvSpPr>
          <p:cNvPr id="2" name="Oval 1"/>
          <p:cNvSpPr/>
          <p:nvPr/>
        </p:nvSpPr>
        <p:spPr>
          <a:xfrm>
            <a:off x="521530" y="5853620"/>
            <a:ext cx="83820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34C99D79-8A4B-4031-B1E0-AF26F8EDF2BC}" type="slidenum">
              <a:rPr lang="en-US" smtClean="0"/>
              <a:t>35</a:t>
            </a:fld>
            <a:endParaRPr lang="en-US"/>
          </a:p>
        </p:txBody>
      </p:sp>
    </p:spTree>
    <p:extLst>
      <p:ext uri="{BB962C8B-B14F-4D97-AF65-F5344CB8AC3E}">
        <p14:creationId xmlns:p14="http://schemas.microsoft.com/office/powerpoint/2010/main" val="1202103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 Medium = Air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It is hard, if not impossible to slice wireless transmissions in “space”</a:t>
            </a:r>
          </a:p>
          <a:p>
            <a:pPr lvl="1"/>
            <a:r>
              <a:rPr lang="en-US" dirty="0" smtClean="0"/>
              <a:t>New technologies like MIMO try to do some of this</a:t>
            </a:r>
          </a:p>
          <a:p>
            <a:r>
              <a:rPr lang="en-US" dirty="0" smtClean="0"/>
              <a:t>The common way of slicing spectrum is to “allocate” different </a:t>
            </a:r>
            <a:r>
              <a:rPr lang="en-US" b="1" dirty="0" smtClean="0"/>
              <a:t>frequency bands </a:t>
            </a:r>
            <a:r>
              <a:rPr lang="en-US" dirty="0" smtClean="0"/>
              <a:t>to different applications and service providers over different geographical areas</a:t>
            </a:r>
          </a:p>
          <a:p>
            <a:r>
              <a:rPr lang="en-US" dirty="0" smtClean="0"/>
              <a:t>Power, frequency bands, applications, receiver capability, all impact wireless</a:t>
            </a:r>
          </a:p>
          <a:p>
            <a:r>
              <a:rPr lang="en-US" dirty="0" smtClean="0"/>
              <a:t>Typically uses </a:t>
            </a:r>
            <a:r>
              <a:rPr lang="en-US" b="1" dirty="0" smtClean="0"/>
              <a:t>electromagnetic radiation</a:t>
            </a:r>
            <a:r>
              <a:rPr lang="en-US" dirty="0" smtClean="0"/>
              <a:t>, not light impulses or electrical voltages/currents for communication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29403624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03"/>
          <p:cNvPicPr>
            <a:picLocks noChangeAspect="1" noChangeArrowheads="1"/>
          </p:cNvPicPr>
          <p:nvPr/>
        </p:nvPicPr>
        <p:blipFill>
          <a:blip r:embed="rId2"/>
          <a:srcRect/>
          <a:stretch>
            <a:fillRect/>
          </a:stretch>
        </p:blipFill>
        <p:spPr bwMode="auto">
          <a:xfrm>
            <a:off x="4073920" y="2409648"/>
            <a:ext cx="5070080" cy="3876600"/>
          </a:xfrm>
          <a:prstGeom prst="rect">
            <a:avLst/>
          </a:prstGeom>
          <a:noFill/>
        </p:spPr>
      </p:pic>
      <p:sp>
        <p:nvSpPr>
          <p:cNvPr id="2" name="Title 1"/>
          <p:cNvSpPr>
            <a:spLocks noGrp="1"/>
          </p:cNvSpPr>
          <p:nvPr>
            <p:ph type="title"/>
          </p:nvPr>
        </p:nvSpPr>
        <p:spPr/>
        <p:txBody>
          <a:bodyPr/>
          <a:lstStyle/>
          <a:p>
            <a:r>
              <a:rPr lang="en-US" dirty="0" smtClean="0"/>
              <a:t>Spectrum allocation</a:t>
            </a:r>
            <a:endParaRPr lang="en-US" dirty="0"/>
          </a:p>
        </p:txBody>
      </p:sp>
      <p:sp>
        <p:nvSpPr>
          <p:cNvPr id="3" name="Content Placeholder 2"/>
          <p:cNvSpPr>
            <a:spLocks noGrp="1"/>
          </p:cNvSpPr>
          <p:nvPr>
            <p:ph idx="1"/>
          </p:nvPr>
        </p:nvSpPr>
        <p:spPr>
          <a:xfrm>
            <a:off x="822959" y="1845734"/>
            <a:ext cx="3996075" cy="4023360"/>
          </a:xfrm>
        </p:spPr>
        <p:txBody>
          <a:bodyPr>
            <a:normAutofit fontScale="92500" lnSpcReduction="20000"/>
          </a:bodyPr>
          <a:lstStyle/>
          <a:p>
            <a:r>
              <a:rPr lang="en-US" dirty="0" smtClean="0"/>
              <a:t>The Federal Communications Commission (FCC) regulates spectrum in the US</a:t>
            </a:r>
          </a:p>
          <a:p>
            <a:pPr lvl="1"/>
            <a:r>
              <a:rPr lang="en-US" dirty="0" smtClean="0"/>
              <a:t>Licensed </a:t>
            </a:r>
            <a:r>
              <a:rPr lang="en-US" dirty="0" err="1" smtClean="0"/>
              <a:t>Vs</a:t>
            </a:r>
            <a:r>
              <a:rPr lang="en-US" dirty="0" smtClean="0"/>
              <a:t> Unlicensed</a:t>
            </a:r>
          </a:p>
          <a:p>
            <a:r>
              <a:rPr lang="en-US" dirty="0" smtClean="0"/>
              <a:t>Auctions</a:t>
            </a:r>
          </a:p>
          <a:p>
            <a:pPr lvl="1"/>
            <a:r>
              <a:rPr lang="en-US" dirty="0" smtClean="0"/>
              <a:t>Minimum bid in UK for one piece (30 MHz) of spectrum was 125 million pounds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37</a:t>
            </a:fld>
            <a:endParaRPr lang="en-US" dirty="0"/>
          </a:p>
        </p:txBody>
      </p:sp>
    </p:spTree>
    <p:extLst>
      <p:ext uri="{BB962C8B-B14F-4D97-AF65-F5344CB8AC3E}">
        <p14:creationId xmlns:p14="http://schemas.microsoft.com/office/powerpoint/2010/main" val="20730609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r>
              <a:rPr lang="en-US" dirty="0" smtClean="0"/>
              <a:t>Wired Vs. </a:t>
            </a:r>
            <a:br>
              <a:rPr lang="en-US" dirty="0" smtClean="0"/>
            </a:br>
            <a:r>
              <a:rPr lang="en-US" dirty="0" smtClean="0"/>
              <a:t>Wireless Example</a:t>
            </a:r>
            <a:endParaRPr lang="en-US" dirty="0"/>
          </a:p>
        </p:txBody>
      </p:sp>
      <p:sp>
        <p:nvSpPr>
          <p:cNvPr id="17413" name="Rectangle 3"/>
          <p:cNvSpPr>
            <a:spLocks noGrp="1" noChangeArrowheads="1"/>
          </p:cNvSpPr>
          <p:nvPr>
            <p:ph idx="1"/>
          </p:nvPr>
        </p:nvSpPr>
        <p:spPr>
          <a:xfrm>
            <a:off x="822960" y="1845734"/>
            <a:ext cx="4458987" cy="4529666"/>
          </a:xfrm>
        </p:spPr>
        <p:txBody>
          <a:bodyPr>
            <a:normAutofit fontScale="62500" lnSpcReduction="20000"/>
          </a:bodyPr>
          <a:lstStyle/>
          <a:p>
            <a:r>
              <a:rPr lang="en-US" dirty="0" smtClean="0"/>
              <a:t>Wireless has much different behavior and issues compared to wired networks </a:t>
            </a:r>
          </a:p>
          <a:p>
            <a:r>
              <a:rPr lang="en-US" dirty="0" smtClean="0"/>
              <a:t>LAN Design</a:t>
            </a:r>
          </a:p>
          <a:p>
            <a:pPr lvl="1"/>
            <a:r>
              <a:rPr lang="en-US" dirty="0" smtClean="0"/>
              <a:t>Selection of technology  (e.g.,  100 Mbps, 1 </a:t>
            </a:r>
            <a:r>
              <a:rPr lang="en-US" dirty="0" err="1" smtClean="0"/>
              <a:t>Gbps</a:t>
            </a:r>
            <a:r>
              <a:rPr lang="en-US" dirty="0" smtClean="0"/>
              <a:t>, 10Gbps Ethernet) and cabling (e.g., coax, twisted pair, optical; plenum vs. </a:t>
            </a:r>
            <a:r>
              <a:rPr lang="en-US" dirty="0" err="1" smtClean="0"/>
              <a:t>nonplenum</a:t>
            </a:r>
            <a:r>
              <a:rPr lang="en-US" dirty="0" smtClean="0"/>
              <a:t>). </a:t>
            </a:r>
          </a:p>
          <a:p>
            <a:r>
              <a:rPr lang="en-US" dirty="0" smtClean="0"/>
              <a:t>WLAN Design selection of technology  (e.g., 802.11 a/b/g/n/ac) and AP Placement based on</a:t>
            </a:r>
          </a:p>
          <a:p>
            <a:pPr lvl="2"/>
            <a:r>
              <a:rPr lang="en-US" dirty="0" smtClean="0"/>
              <a:t>Signal coverage and capacity</a:t>
            </a:r>
          </a:p>
          <a:p>
            <a:pPr lvl="2"/>
            <a:r>
              <a:rPr lang="en-US" dirty="0" smtClean="0"/>
              <a:t>Power level and access to AC power</a:t>
            </a:r>
          </a:p>
          <a:p>
            <a:pPr lvl="2"/>
            <a:r>
              <a:rPr lang="en-US" dirty="0" smtClean="0"/>
              <a:t>Frequency channel selection</a:t>
            </a:r>
          </a:p>
          <a:p>
            <a:pPr lvl="2"/>
            <a:r>
              <a:rPr lang="en-US" dirty="0" smtClean="0"/>
              <a:t>Connection to wired infrastructure</a:t>
            </a:r>
          </a:p>
          <a:p>
            <a:pPr lvl="1"/>
            <a:r>
              <a:rPr lang="en-US" dirty="0" smtClean="0"/>
              <a:t>Take measurements to get signal quality map</a:t>
            </a:r>
          </a:p>
        </p:txBody>
      </p:sp>
      <p:grpSp>
        <p:nvGrpSpPr>
          <p:cNvPr id="45059" name="Group 4"/>
          <p:cNvGrpSpPr>
            <a:grpSpLocks/>
          </p:cNvGrpSpPr>
          <p:nvPr/>
        </p:nvGrpSpPr>
        <p:grpSpPr bwMode="auto">
          <a:xfrm>
            <a:off x="5486400" y="1295400"/>
            <a:ext cx="3468688" cy="4876800"/>
            <a:chOff x="503" y="1200"/>
            <a:chExt cx="2329" cy="2897"/>
          </a:xfrm>
        </p:grpSpPr>
        <p:sp>
          <p:nvSpPr>
            <p:cNvPr id="45061" name="Freeform 5"/>
            <p:cNvSpPr>
              <a:spLocks noChangeArrowheads="1"/>
            </p:cNvSpPr>
            <p:nvPr/>
          </p:nvSpPr>
          <p:spPr bwMode="auto">
            <a:xfrm>
              <a:off x="585" y="2549"/>
              <a:ext cx="2069" cy="1414"/>
            </a:xfrm>
            <a:custGeom>
              <a:avLst/>
              <a:gdLst>
                <a:gd name="T0" fmla="*/ 0 w 9127"/>
                <a:gd name="T1" fmla="*/ 0 h 3490"/>
                <a:gd name="T2" fmla="*/ 0 w 9127"/>
                <a:gd name="T3" fmla="*/ 0 h 3490"/>
                <a:gd name="T4" fmla="*/ 0 w 9127"/>
                <a:gd name="T5" fmla="*/ 0 h 3490"/>
                <a:gd name="T6" fmla="*/ 0 w 9127"/>
                <a:gd name="T7" fmla="*/ 0 h 3490"/>
                <a:gd name="T8" fmla="*/ 0 w 9127"/>
                <a:gd name="T9" fmla="*/ 0 h 3490"/>
                <a:gd name="T10" fmla="*/ 0 w 9127"/>
                <a:gd name="T11" fmla="*/ 0 h 3490"/>
                <a:gd name="T12" fmla="*/ 0 w 9127"/>
                <a:gd name="T13" fmla="*/ 0 h 3490"/>
                <a:gd name="T14" fmla="*/ 0 w 9127"/>
                <a:gd name="T15" fmla="*/ 0 h 3490"/>
                <a:gd name="T16" fmla="*/ 0 w 9127"/>
                <a:gd name="T17" fmla="*/ 0 h 3490"/>
                <a:gd name="T18" fmla="*/ 0 w 9127"/>
                <a:gd name="T19" fmla="*/ 0 h 3490"/>
                <a:gd name="T20" fmla="*/ 0 w 9127"/>
                <a:gd name="T21" fmla="*/ 0 h 3490"/>
                <a:gd name="T22" fmla="*/ 0 w 9127"/>
                <a:gd name="T23" fmla="*/ 0 h 3490"/>
                <a:gd name="T24" fmla="*/ 0 w 9127"/>
                <a:gd name="T25" fmla="*/ 0 h 3490"/>
                <a:gd name="T26" fmla="*/ 0 w 9127"/>
                <a:gd name="T27" fmla="*/ 0 h 3490"/>
                <a:gd name="T28" fmla="*/ 0 w 9127"/>
                <a:gd name="T29" fmla="*/ 0 h 3490"/>
                <a:gd name="T30" fmla="*/ 0 w 9127"/>
                <a:gd name="T31" fmla="*/ 0 h 3490"/>
                <a:gd name="T32" fmla="*/ 0 w 9127"/>
                <a:gd name="T33" fmla="*/ 0 h 3490"/>
                <a:gd name="T34" fmla="*/ 0 w 9127"/>
                <a:gd name="T35" fmla="*/ 0 h 3490"/>
                <a:gd name="T36" fmla="*/ 0 w 9127"/>
                <a:gd name="T37" fmla="*/ 0 h 3490"/>
                <a:gd name="T38" fmla="*/ 0 w 9127"/>
                <a:gd name="T39" fmla="*/ 0 h 3490"/>
                <a:gd name="T40" fmla="*/ 0 w 9127"/>
                <a:gd name="T41" fmla="*/ 0 h 3490"/>
                <a:gd name="T42" fmla="*/ 0 w 9127"/>
                <a:gd name="T43" fmla="*/ 0 h 3490"/>
                <a:gd name="T44" fmla="*/ 0 w 9127"/>
                <a:gd name="T45" fmla="*/ 0 h 3490"/>
                <a:gd name="T46" fmla="*/ 0 w 9127"/>
                <a:gd name="T47" fmla="*/ 0 h 3490"/>
                <a:gd name="T48" fmla="*/ 0 w 9127"/>
                <a:gd name="T49" fmla="*/ 0 h 3490"/>
                <a:gd name="T50" fmla="*/ 0 w 9127"/>
                <a:gd name="T51" fmla="*/ 0 h 3490"/>
                <a:gd name="T52" fmla="*/ 0 w 9127"/>
                <a:gd name="T53" fmla="*/ 0 h 3490"/>
                <a:gd name="T54" fmla="*/ 0 w 9127"/>
                <a:gd name="T55" fmla="*/ 0 h 34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127"/>
                <a:gd name="T85" fmla="*/ 0 h 3490"/>
                <a:gd name="T86" fmla="*/ 9127 w 9127"/>
                <a:gd name="T87" fmla="*/ 3490 h 349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127" h="3490">
                  <a:moveTo>
                    <a:pt x="3936" y="166"/>
                  </a:moveTo>
                  <a:lnTo>
                    <a:pt x="3041" y="249"/>
                  </a:lnTo>
                  <a:lnTo>
                    <a:pt x="2147" y="249"/>
                  </a:lnTo>
                  <a:lnTo>
                    <a:pt x="1252" y="415"/>
                  </a:lnTo>
                  <a:lnTo>
                    <a:pt x="356" y="498"/>
                  </a:lnTo>
                  <a:lnTo>
                    <a:pt x="356" y="1329"/>
                  </a:lnTo>
                  <a:lnTo>
                    <a:pt x="179" y="1578"/>
                  </a:lnTo>
                  <a:lnTo>
                    <a:pt x="0" y="2076"/>
                  </a:lnTo>
                  <a:lnTo>
                    <a:pt x="0" y="2658"/>
                  </a:lnTo>
                  <a:lnTo>
                    <a:pt x="179" y="3074"/>
                  </a:lnTo>
                  <a:lnTo>
                    <a:pt x="356" y="3239"/>
                  </a:lnTo>
                  <a:lnTo>
                    <a:pt x="1252" y="3406"/>
                  </a:lnTo>
                  <a:lnTo>
                    <a:pt x="1609" y="3489"/>
                  </a:lnTo>
                  <a:lnTo>
                    <a:pt x="5547" y="3489"/>
                  </a:lnTo>
                  <a:lnTo>
                    <a:pt x="6263" y="3406"/>
                  </a:lnTo>
                  <a:lnTo>
                    <a:pt x="6442" y="2741"/>
                  </a:lnTo>
                  <a:lnTo>
                    <a:pt x="6799" y="2575"/>
                  </a:lnTo>
                  <a:lnTo>
                    <a:pt x="7337" y="2409"/>
                  </a:lnTo>
                  <a:lnTo>
                    <a:pt x="8054" y="2575"/>
                  </a:lnTo>
                  <a:lnTo>
                    <a:pt x="8411" y="2741"/>
                  </a:lnTo>
                  <a:lnTo>
                    <a:pt x="8769" y="2658"/>
                  </a:lnTo>
                  <a:lnTo>
                    <a:pt x="9126" y="1994"/>
                  </a:lnTo>
                  <a:lnTo>
                    <a:pt x="8947" y="1329"/>
                  </a:lnTo>
                  <a:lnTo>
                    <a:pt x="8589" y="831"/>
                  </a:lnTo>
                  <a:lnTo>
                    <a:pt x="7516" y="415"/>
                  </a:lnTo>
                  <a:lnTo>
                    <a:pt x="6085" y="166"/>
                  </a:lnTo>
                  <a:lnTo>
                    <a:pt x="4474" y="0"/>
                  </a:lnTo>
                  <a:lnTo>
                    <a:pt x="3936" y="166"/>
                  </a:lnTo>
                </a:path>
              </a:pathLst>
            </a:custGeom>
            <a:solidFill>
              <a:srgbClr val="FF9900">
                <a:alpha val="50195"/>
              </a:srgbClr>
            </a:solidFill>
            <a:ln w="22352">
              <a:solidFill>
                <a:srgbClr val="800080"/>
              </a:solidFill>
              <a:prstDash val="sysDot"/>
              <a:round/>
              <a:headEnd/>
              <a:tailEnd/>
            </a:ln>
          </p:spPr>
          <p:txBody>
            <a:bodyPr wrap="none" anchor="ctr"/>
            <a:lstStyle/>
            <a:p>
              <a:endParaRPr lang="en-US"/>
            </a:p>
          </p:txBody>
        </p:sp>
        <p:sp>
          <p:nvSpPr>
            <p:cNvPr id="45062" name="Freeform 6"/>
            <p:cNvSpPr>
              <a:spLocks noChangeArrowheads="1"/>
            </p:cNvSpPr>
            <p:nvPr/>
          </p:nvSpPr>
          <p:spPr bwMode="auto">
            <a:xfrm>
              <a:off x="585" y="1268"/>
              <a:ext cx="2109" cy="1684"/>
            </a:xfrm>
            <a:custGeom>
              <a:avLst/>
              <a:gdLst>
                <a:gd name="T0" fmla="*/ 0 w 9305"/>
                <a:gd name="T1" fmla="*/ 0 h 4153"/>
                <a:gd name="T2" fmla="*/ 0 w 9305"/>
                <a:gd name="T3" fmla="*/ 0 h 4153"/>
                <a:gd name="T4" fmla="*/ 0 w 9305"/>
                <a:gd name="T5" fmla="*/ 0 h 4153"/>
                <a:gd name="T6" fmla="*/ 0 w 9305"/>
                <a:gd name="T7" fmla="*/ 0 h 4153"/>
                <a:gd name="T8" fmla="*/ 0 w 9305"/>
                <a:gd name="T9" fmla="*/ 0 h 4153"/>
                <a:gd name="T10" fmla="*/ 0 w 9305"/>
                <a:gd name="T11" fmla="*/ 0 h 4153"/>
                <a:gd name="T12" fmla="*/ 0 w 9305"/>
                <a:gd name="T13" fmla="*/ 0 h 4153"/>
                <a:gd name="T14" fmla="*/ 0 w 9305"/>
                <a:gd name="T15" fmla="*/ 0 h 4153"/>
                <a:gd name="T16" fmla="*/ 0 w 9305"/>
                <a:gd name="T17" fmla="*/ 0 h 4153"/>
                <a:gd name="T18" fmla="*/ 0 w 9305"/>
                <a:gd name="T19" fmla="*/ 0 h 4153"/>
                <a:gd name="T20" fmla="*/ 0 w 9305"/>
                <a:gd name="T21" fmla="*/ 0 h 4153"/>
                <a:gd name="T22" fmla="*/ 0 w 9305"/>
                <a:gd name="T23" fmla="*/ 0 h 4153"/>
                <a:gd name="T24" fmla="*/ 0 w 9305"/>
                <a:gd name="T25" fmla="*/ 0 h 4153"/>
                <a:gd name="T26" fmla="*/ 0 w 9305"/>
                <a:gd name="T27" fmla="*/ 0 h 4153"/>
                <a:gd name="T28" fmla="*/ 0 w 9305"/>
                <a:gd name="T29" fmla="*/ 0 h 4153"/>
                <a:gd name="T30" fmla="*/ 0 w 9305"/>
                <a:gd name="T31" fmla="*/ 0 h 4153"/>
                <a:gd name="T32" fmla="*/ 0 w 9305"/>
                <a:gd name="T33" fmla="*/ 0 h 4153"/>
                <a:gd name="T34" fmla="*/ 0 w 9305"/>
                <a:gd name="T35" fmla="*/ 0 h 4153"/>
                <a:gd name="T36" fmla="*/ 0 w 9305"/>
                <a:gd name="T37" fmla="*/ 0 h 4153"/>
                <a:gd name="T38" fmla="*/ 0 w 9305"/>
                <a:gd name="T39" fmla="*/ 0 h 4153"/>
                <a:gd name="T40" fmla="*/ 0 w 9305"/>
                <a:gd name="T41" fmla="*/ 0 h 4153"/>
                <a:gd name="T42" fmla="*/ 0 w 9305"/>
                <a:gd name="T43" fmla="*/ 0 h 4153"/>
                <a:gd name="T44" fmla="*/ 0 w 9305"/>
                <a:gd name="T45" fmla="*/ 0 h 4153"/>
                <a:gd name="T46" fmla="*/ 0 w 9305"/>
                <a:gd name="T47" fmla="*/ 0 h 4153"/>
                <a:gd name="T48" fmla="*/ 0 w 9305"/>
                <a:gd name="T49" fmla="*/ 0 h 4153"/>
                <a:gd name="T50" fmla="*/ 0 w 9305"/>
                <a:gd name="T51" fmla="*/ 0 h 4153"/>
                <a:gd name="T52" fmla="*/ 0 w 9305"/>
                <a:gd name="T53" fmla="*/ 0 h 4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305"/>
                <a:gd name="T82" fmla="*/ 0 h 4153"/>
                <a:gd name="T83" fmla="*/ 9305 w 9305"/>
                <a:gd name="T84" fmla="*/ 4153 h 4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305" h="4153">
                  <a:moveTo>
                    <a:pt x="163" y="2048"/>
                  </a:moveTo>
                  <a:lnTo>
                    <a:pt x="0" y="1828"/>
                  </a:lnTo>
                  <a:lnTo>
                    <a:pt x="0" y="1412"/>
                  </a:lnTo>
                  <a:lnTo>
                    <a:pt x="356" y="914"/>
                  </a:lnTo>
                  <a:lnTo>
                    <a:pt x="549" y="618"/>
                  </a:lnTo>
                  <a:lnTo>
                    <a:pt x="1147" y="331"/>
                  </a:lnTo>
                  <a:lnTo>
                    <a:pt x="1967" y="167"/>
                  </a:lnTo>
                  <a:lnTo>
                    <a:pt x="2325" y="0"/>
                  </a:lnTo>
                  <a:lnTo>
                    <a:pt x="6440" y="0"/>
                  </a:lnTo>
                  <a:lnTo>
                    <a:pt x="7536" y="151"/>
                  </a:lnTo>
                  <a:lnTo>
                    <a:pt x="7951" y="331"/>
                  </a:lnTo>
                  <a:lnTo>
                    <a:pt x="8408" y="747"/>
                  </a:lnTo>
                  <a:lnTo>
                    <a:pt x="8587" y="997"/>
                  </a:lnTo>
                  <a:lnTo>
                    <a:pt x="8587" y="1578"/>
                  </a:lnTo>
                  <a:lnTo>
                    <a:pt x="9304" y="1828"/>
                  </a:lnTo>
                  <a:lnTo>
                    <a:pt x="9304" y="3654"/>
                  </a:lnTo>
                  <a:lnTo>
                    <a:pt x="8587" y="3821"/>
                  </a:lnTo>
                  <a:lnTo>
                    <a:pt x="8516" y="3966"/>
                  </a:lnTo>
                  <a:lnTo>
                    <a:pt x="7514" y="3987"/>
                  </a:lnTo>
                  <a:lnTo>
                    <a:pt x="5903" y="4152"/>
                  </a:lnTo>
                  <a:lnTo>
                    <a:pt x="3219" y="4152"/>
                  </a:lnTo>
                  <a:lnTo>
                    <a:pt x="1789" y="3904"/>
                  </a:lnTo>
                  <a:lnTo>
                    <a:pt x="714" y="3322"/>
                  </a:lnTo>
                  <a:lnTo>
                    <a:pt x="356" y="3156"/>
                  </a:lnTo>
                  <a:lnTo>
                    <a:pt x="177" y="2242"/>
                  </a:lnTo>
                  <a:lnTo>
                    <a:pt x="135" y="2048"/>
                  </a:lnTo>
                  <a:lnTo>
                    <a:pt x="163" y="2048"/>
                  </a:lnTo>
                </a:path>
              </a:pathLst>
            </a:custGeom>
            <a:solidFill>
              <a:srgbClr val="99FF33">
                <a:alpha val="50195"/>
              </a:srgbClr>
            </a:solidFill>
            <a:ln w="22320">
              <a:solidFill>
                <a:srgbClr val="FF3300"/>
              </a:solidFill>
              <a:prstDash val="sysDot"/>
              <a:round/>
              <a:headEnd/>
              <a:tailEnd/>
            </a:ln>
          </p:spPr>
          <p:txBody>
            <a:bodyPr wrap="none" anchor="ctr"/>
            <a:lstStyle/>
            <a:p>
              <a:endParaRPr lang="en-US"/>
            </a:p>
          </p:txBody>
        </p:sp>
        <p:sp>
          <p:nvSpPr>
            <p:cNvPr id="45063" name="AutoShape 7"/>
            <p:cNvSpPr>
              <a:spLocks noChangeArrowheads="1"/>
            </p:cNvSpPr>
            <p:nvPr/>
          </p:nvSpPr>
          <p:spPr bwMode="auto">
            <a:xfrm>
              <a:off x="503" y="1200"/>
              <a:ext cx="2329" cy="2897"/>
            </a:xfrm>
            <a:prstGeom prst="roundRect">
              <a:avLst>
                <a:gd name="adj" fmla="val 60"/>
              </a:avLst>
            </a:prstGeom>
            <a:noFill/>
            <a:ln w="41400">
              <a:solidFill>
                <a:srgbClr val="0033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4" name="AutoShape 8"/>
            <p:cNvSpPr>
              <a:spLocks noChangeArrowheads="1"/>
            </p:cNvSpPr>
            <p:nvPr/>
          </p:nvSpPr>
          <p:spPr bwMode="auto">
            <a:xfrm>
              <a:off x="665" y="1366"/>
              <a:ext cx="1866" cy="2595"/>
            </a:xfrm>
            <a:prstGeom prst="roundRect">
              <a:avLst>
                <a:gd name="adj" fmla="val 65"/>
              </a:avLst>
            </a:prstGeom>
            <a:noFill/>
            <a:ln w="2844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65" name="Line 9"/>
            <p:cNvSpPr>
              <a:spLocks noChangeShapeType="1"/>
            </p:cNvSpPr>
            <p:nvPr/>
          </p:nvSpPr>
          <p:spPr bwMode="auto">
            <a:xfrm>
              <a:off x="666" y="1875"/>
              <a:ext cx="730" cy="0"/>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6" name="Line 10"/>
            <p:cNvSpPr>
              <a:spLocks noChangeShapeType="1"/>
            </p:cNvSpPr>
            <p:nvPr/>
          </p:nvSpPr>
          <p:spPr bwMode="auto">
            <a:xfrm>
              <a:off x="1558" y="1875"/>
              <a:ext cx="487" cy="0"/>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7" name="Line 11"/>
            <p:cNvSpPr>
              <a:spLocks noChangeShapeType="1"/>
            </p:cNvSpPr>
            <p:nvPr/>
          </p:nvSpPr>
          <p:spPr bwMode="auto">
            <a:xfrm>
              <a:off x="2045" y="1368"/>
              <a:ext cx="0" cy="50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8" name="Line 12"/>
            <p:cNvSpPr>
              <a:spLocks noChangeShapeType="1"/>
            </p:cNvSpPr>
            <p:nvPr/>
          </p:nvSpPr>
          <p:spPr bwMode="auto">
            <a:xfrm>
              <a:off x="2127" y="1875"/>
              <a:ext cx="406" cy="0"/>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9" name="Freeform 13"/>
            <p:cNvSpPr>
              <a:spLocks noChangeArrowheads="1"/>
            </p:cNvSpPr>
            <p:nvPr/>
          </p:nvSpPr>
          <p:spPr bwMode="auto">
            <a:xfrm>
              <a:off x="1234" y="2145"/>
              <a:ext cx="1013" cy="1111"/>
            </a:xfrm>
            <a:custGeom>
              <a:avLst/>
              <a:gdLst>
                <a:gd name="T0" fmla="*/ 0 w 4473"/>
                <a:gd name="T1" fmla="*/ 0 h 2742"/>
                <a:gd name="T2" fmla="*/ 0 w 4473"/>
                <a:gd name="T3" fmla="*/ 0 h 2742"/>
                <a:gd name="T4" fmla="*/ 0 w 4473"/>
                <a:gd name="T5" fmla="*/ 0 h 2742"/>
                <a:gd name="T6" fmla="*/ 0 w 4473"/>
                <a:gd name="T7" fmla="*/ 0 h 2742"/>
                <a:gd name="T8" fmla="*/ 0 60000 65536"/>
                <a:gd name="T9" fmla="*/ 0 60000 65536"/>
                <a:gd name="T10" fmla="*/ 0 60000 65536"/>
                <a:gd name="T11" fmla="*/ 0 60000 65536"/>
                <a:gd name="T12" fmla="*/ 0 w 4473"/>
                <a:gd name="T13" fmla="*/ 0 h 2742"/>
                <a:gd name="T14" fmla="*/ 4473 w 4473"/>
                <a:gd name="T15" fmla="*/ 2742 h 2742"/>
              </a:gdLst>
              <a:ahLst/>
              <a:cxnLst>
                <a:cxn ang="T8">
                  <a:pos x="T0" y="T1"/>
                </a:cxn>
                <a:cxn ang="T9">
                  <a:pos x="T2" y="T3"/>
                </a:cxn>
                <a:cxn ang="T10">
                  <a:pos x="T4" y="T5"/>
                </a:cxn>
                <a:cxn ang="T11">
                  <a:pos x="T6" y="T7"/>
                </a:cxn>
              </a:cxnLst>
              <a:rect l="T12" t="T13" r="T14" b="T15"/>
              <a:pathLst>
                <a:path w="4473" h="2742">
                  <a:moveTo>
                    <a:pt x="0" y="2741"/>
                  </a:moveTo>
                  <a:lnTo>
                    <a:pt x="0" y="0"/>
                  </a:lnTo>
                  <a:lnTo>
                    <a:pt x="4472" y="0"/>
                  </a:lnTo>
                  <a:lnTo>
                    <a:pt x="4472" y="567"/>
                  </a:lnTo>
                </a:path>
              </a:pathLst>
            </a:custGeom>
            <a:noFill/>
            <a:ln w="2844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070" name="Line 14"/>
            <p:cNvSpPr>
              <a:spLocks noChangeShapeType="1"/>
            </p:cNvSpPr>
            <p:nvPr/>
          </p:nvSpPr>
          <p:spPr bwMode="auto">
            <a:xfrm>
              <a:off x="2248" y="2490"/>
              <a:ext cx="0" cy="344"/>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1" name="Line 15"/>
            <p:cNvSpPr>
              <a:spLocks noChangeShapeType="1"/>
            </p:cNvSpPr>
            <p:nvPr/>
          </p:nvSpPr>
          <p:spPr bwMode="auto">
            <a:xfrm>
              <a:off x="2248" y="2989"/>
              <a:ext cx="0" cy="267"/>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2" name="Line 16"/>
            <p:cNvSpPr>
              <a:spLocks noChangeShapeType="1"/>
            </p:cNvSpPr>
            <p:nvPr/>
          </p:nvSpPr>
          <p:spPr bwMode="auto">
            <a:xfrm>
              <a:off x="1234" y="3256"/>
              <a:ext cx="1014" cy="0"/>
            </a:xfrm>
            <a:prstGeom prst="line">
              <a:avLst/>
            </a:prstGeom>
            <a:noFill/>
            <a:ln w="2844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3" name="Line 17"/>
            <p:cNvSpPr>
              <a:spLocks noChangeShapeType="1"/>
            </p:cNvSpPr>
            <p:nvPr/>
          </p:nvSpPr>
          <p:spPr bwMode="auto">
            <a:xfrm>
              <a:off x="1769" y="2145"/>
              <a:ext cx="0" cy="651"/>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4" name="Line 18"/>
            <p:cNvSpPr>
              <a:spLocks noChangeShapeType="1"/>
            </p:cNvSpPr>
            <p:nvPr/>
          </p:nvSpPr>
          <p:spPr bwMode="auto">
            <a:xfrm>
              <a:off x="1234" y="2374"/>
              <a:ext cx="373" cy="0"/>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5" name="Line 19"/>
            <p:cNvSpPr>
              <a:spLocks noChangeShapeType="1"/>
            </p:cNvSpPr>
            <p:nvPr/>
          </p:nvSpPr>
          <p:spPr bwMode="auto">
            <a:xfrm>
              <a:off x="1234" y="2565"/>
              <a:ext cx="373" cy="0"/>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6" name="Line 20"/>
            <p:cNvSpPr>
              <a:spLocks noChangeShapeType="1"/>
            </p:cNvSpPr>
            <p:nvPr/>
          </p:nvSpPr>
          <p:spPr bwMode="auto">
            <a:xfrm>
              <a:off x="1234" y="2759"/>
              <a:ext cx="373" cy="0"/>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7" name="Line 21"/>
            <p:cNvSpPr>
              <a:spLocks noChangeShapeType="1"/>
            </p:cNvSpPr>
            <p:nvPr/>
          </p:nvSpPr>
          <p:spPr bwMode="auto">
            <a:xfrm>
              <a:off x="1234" y="2950"/>
              <a:ext cx="373" cy="0"/>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8" name="Line 22"/>
            <p:cNvSpPr>
              <a:spLocks noChangeShapeType="1"/>
            </p:cNvSpPr>
            <p:nvPr/>
          </p:nvSpPr>
          <p:spPr bwMode="auto">
            <a:xfrm>
              <a:off x="1928" y="2565"/>
              <a:ext cx="320" cy="0"/>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79" name="AutoShape 23"/>
            <p:cNvSpPr>
              <a:spLocks noChangeArrowheads="1"/>
            </p:cNvSpPr>
            <p:nvPr/>
          </p:nvSpPr>
          <p:spPr bwMode="auto">
            <a:xfrm>
              <a:off x="1661" y="3027"/>
              <a:ext cx="319" cy="229"/>
            </a:xfrm>
            <a:prstGeom prst="roundRect">
              <a:avLst>
                <a:gd name="adj" fmla="val 778"/>
              </a:avLst>
            </a:prstGeom>
            <a:noFill/>
            <a:ln w="22352">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80" name="Line 24"/>
            <p:cNvSpPr>
              <a:spLocks noChangeShapeType="1"/>
            </p:cNvSpPr>
            <p:nvPr/>
          </p:nvSpPr>
          <p:spPr bwMode="auto">
            <a:xfrm>
              <a:off x="1031" y="1977"/>
              <a:ext cx="0" cy="1447"/>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1" name="Line 25"/>
            <p:cNvSpPr>
              <a:spLocks noChangeShapeType="1"/>
            </p:cNvSpPr>
            <p:nvPr/>
          </p:nvSpPr>
          <p:spPr bwMode="auto">
            <a:xfrm>
              <a:off x="1031" y="3560"/>
              <a:ext cx="772" cy="0"/>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82" name="AutoShape 26"/>
            <p:cNvSpPr>
              <a:spLocks noChangeArrowheads="1"/>
            </p:cNvSpPr>
            <p:nvPr/>
          </p:nvSpPr>
          <p:spPr bwMode="auto">
            <a:xfrm>
              <a:off x="1965" y="3560"/>
              <a:ext cx="323" cy="65"/>
            </a:xfrm>
            <a:prstGeom prst="roundRect">
              <a:avLst>
                <a:gd name="adj" fmla="val 2778"/>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83" name="AutoShape 27"/>
            <p:cNvSpPr>
              <a:spLocks noChangeArrowheads="1"/>
            </p:cNvSpPr>
            <p:nvPr/>
          </p:nvSpPr>
          <p:spPr bwMode="auto">
            <a:xfrm>
              <a:off x="1965" y="3628"/>
              <a:ext cx="323" cy="65"/>
            </a:xfrm>
            <a:prstGeom prst="roundRect">
              <a:avLst>
                <a:gd name="adj" fmla="val 2778"/>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84" name="AutoShape 28"/>
            <p:cNvSpPr>
              <a:spLocks noChangeArrowheads="1"/>
            </p:cNvSpPr>
            <p:nvPr/>
          </p:nvSpPr>
          <p:spPr bwMode="auto">
            <a:xfrm>
              <a:off x="1965" y="3696"/>
              <a:ext cx="323" cy="66"/>
            </a:xfrm>
            <a:prstGeom prst="roundRect">
              <a:avLst>
                <a:gd name="adj" fmla="val 2630"/>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85" name="AutoShape 29"/>
            <p:cNvSpPr>
              <a:spLocks noChangeArrowheads="1"/>
            </p:cNvSpPr>
            <p:nvPr/>
          </p:nvSpPr>
          <p:spPr bwMode="auto">
            <a:xfrm>
              <a:off x="2290" y="3764"/>
              <a:ext cx="79" cy="201"/>
            </a:xfrm>
            <a:prstGeom prst="roundRect">
              <a:avLst>
                <a:gd name="adj" fmla="val 1250"/>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86" name="AutoShape 30"/>
            <p:cNvSpPr>
              <a:spLocks noChangeArrowheads="1"/>
            </p:cNvSpPr>
            <p:nvPr/>
          </p:nvSpPr>
          <p:spPr bwMode="auto">
            <a:xfrm>
              <a:off x="2371" y="3764"/>
              <a:ext cx="80" cy="201"/>
            </a:xfrm>
            <a:prstGeom prst="roundRect">
              <a:avLst>
                <a:gd name="adj" fmla="val 1250"/>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87" name="AutoShape 31"/>
            <p:cNvSpPr>
              <a:spLocks noChangeArrowheads="1"/>
            </p:cNvSpPr>
            <p:nvPr/>
          </p:nvSpPr>
          <p:spPr bwMode="auto">
            <a:xfrm>
              <a:off x="2451" y="3764"/>
              <a:ext cx="80" cy="201"/>
            </a:xfrm>
            <a:prstGeom prst="roundRect">
              <a:avLst>
                <a:gd name="adj" fmla="val 1250"/>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88" name="AutoShape 32"/>
            <p:cNvSpPr>
              <a:spLocks noChangeArrowheads="1"/>
            </p:cNvSpPr>
            <p:nvPr/>
          </p:nvSpPr>
          <p:spPr bwMode="auto">
            <a:xfrm>
              <a:off x="666" y="1977"/>
              <a:ext cx="40" cy="909"/>
            </a:xfrm>
            <a:prstGeom prst="roundRect">
              <a:avLst>
                <a:gd name="adj" fmla="val 2500"/>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89" name="AutoShape 33"/>
            <p:cNvSpPr>
              <a:spLocks noChangeArrowheads="1"/>
            </p:cNvSpPr>
            <p:nvPr/>
          </p:nvSpPr>
          <p:spPr bwMode="auto">
            <a:xfrm>
              <a:off x="666" y="2954"/>
              <a:ext cx="40" cy="909"/>
            </a:xfrm>
            <a:prstGeom prst="roundRect">
              <a:avLst>
                <a:gd name="adj" fmla="val 2500"/>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90" name="AutoShape 34"/>
            <p:cNvSpPr>
              <a:spLocks noChangeArrowheads="1"/>
            </p:cNvSpPr>
            <p:nvPr/>
          </p:nvSpPr>
          <p:spPr bwMode="auto">
            <a:xfrm>
              <a:off x="950" y="3931"/>
              <a:ext cx="851" cy="32"/>
            </a:xfrm>
            <a:prstGeom prst="roundRect">
              <a:avLst>
                <a:gd name="adj" fmla="val 5556"/>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91" name="Line 35"/>
            <p:cNvSpPr>
              <a:spLocks noChangeShapeType="1"/>
            </p:cNvSpPr>
            <p:nvPr/>
          </p:nvSpPr>
          <p:spPr bwMode="auto">
            <a:xfrm>
              <a:off x="1965" y="3764"/>
              <a:ext cx="0" cy="201"/>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2" name="Line 36"/>
            <p:cNvSpPr>
              <a:spLocks noChangeShapeType="1"/>
            </p:cNvSpPr>
            <p:nvPr/>
          </p:nvSpPr>
          <p:spPr bwMode="auto">
            <a:xfrm>
              <a:off x="1112" y="1368"/>
              <a:ext cx="0" cy="405"/>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3" name="Line 37"/>
            <p:cNvSpPr>
              <a:spLocks noChangeShapeType="1"/>
            </p:cNvSpPr>
            <p:nvPr/>
          </p:nvSpPr>
          <p:spPr bwMode="auto">
            <a:xfrm>
              <a:off x="1558" y="1368"/>
              <a:ext cx="0" cy="304"/>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4" name="Line 38"/>
            <p:cNvSpPr>
              <a:spLocks noChangeShapeType="1"/>
            </p:cNvSpPr>
            <p:nvPr/>
          </p:nvSpPr>
          <p:spPr bwMode="auto">
            <a:xfrm>
              <a:off x="1193" y="1672"/>
              <a:ext cx="365" cy="0"/>
            </a:xfrm>
            <a:prstGeom prst="line">
              <a:avLst/>
            </a:prstGeom>
            <a:noFill/>
            <a:ln w="2232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95" name="AutoShape 39"/>
            <p:cNvSpPr>
              <a:spLocks noChangeArrowheads="1"/>
            </p:cNvSpPr>
            <p:nvPr/>
          </p:nvSpPr>
          <p:spPr bwMode="auto">
            <a:xfrm>
              <a:off x="2492" y="1977"/>
              <a:ext cx="39" cy="909"/>
            </a:xfrm>
            <a:prstGeom prst="roundRect">
              <a:avLst>
                <a:gd name="adj" fmla="val 2500"/>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96" name="AutoShape 40"/>
            <p:cNvSpPr>
              <a:spLocks noChangeArrowheads="1"/>
            </p:cNvSpPr>
            <p:nvPr/>
          </p:nvSpPr>
          <p:spPr bwMode="auto">
            <a:xfrm>
              <a:off x="2492" y="2954"/>
              <a:ext cx="39" cy="706"/>
            </a:xfrm>
            <a:prstGeom prst="roundRect">
              <a:avLst>
                <a:gd name="adj" fmla="val 2500"/>
              </a:avLst>
            </a:prstGeom>
            <a:noFill/>
            <a:ln w="2232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5097" name="Text Box 41"/>
            <p:cNvSpPr txBox="1">
              <a:spLocks noChangeArrowheads="1"/>
            </p:cNvSpPr>
            <p:nvPr/>
          </p:nvSpPr>
          <p:spPr bwMode="auto">
            <a:xfrm>
              <a:off x="1536" y="1681"/>
              <a:ext cx="669"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320">
                  <a:solidFill>
                    <a:srgbClr val="000000"/>
                  </a:solidFill>
                  <a:miter lim="800000"/>
                  <a:headEnd/>
                  <a:tailEnd/>
                </a14:hiddenLine>
              </a:ext>
            </a:extLst>
          </p:spPr>
          <p:txBody>
            <a:bodyPr lIns="18000" tIns="46800" rIns="18000" bIns="46800"/>
            <a:lstStyle>
              <a:lvl1pPr eaLnBrk="0" hangingPunct="0">
                <a:tabLst>
                  <a:tab pos="684213" algn="l"/>
                  <a:tab pos="863600" algn="l"/>
                </a:tabLst>
                <a:defRPr kumimoji="1" sz="2400" b="1">
                  <a:solidFill>
                    <a:schemeClr val="tx1"/>
                  </a:solidFill>
                  <a:latin typeface="Arial" charset="0"/>
                  <a:ea typeface="ＭＳ Ｐゴシック" charset="0"/>
                  <a:cs typeface="ＭＳ Ｐゴシック" charset="0"/>
                </a:defRPr>
              </a:lvl1pPr>
              <a:lvl2pPr marL="742950" indent="-285750" eaLnBrk="0" hangingPunct="0">
                <a:tabLst>
                  <a:tab pos="684213" algn="l"/>
                  <a:tab pos="863600" algn="l"/>
                </a:tabLst>
                <a:defRPr kumimoji="1" sz="2400" b="1">
                  <a:solidFill>
                    <a:schemeClr val="tx1"/>
                  </a:solidFill>
                  <a:latin typeface="Arial" charset="0"/>
                  <a:ea typeface="ＭＳ Ｐゴシック" charset="0"/>
                </a:defRPr>
              </a:lvl2pPr>
              <a:lvl3pPr marL="1143000" indent="-228600" eaLnBrk="0" hangingPunct="0">
                <a:tabLst>
                  <a:tab pos="684213" algn="l"/>
                  <a:tab pos="863600" algn="l"/>
                </a:tabLst>
                <a:defRPr kumimoji="1" sz="2400" b="1">
                  <a:solidFill>
                    <a:schemeClr val="tx1"/>
                  </a:solidFill>
                  <a:latin typeface="Arial" charset="0"/>
                  <a:ea typeface="ＭＳ Ｐゴシック" charset="0"/>
                </a:defRPr>
              </a:lvl3pPr>
              <a:lvl4pPr marL="1600200" indent="-228600" eaLnBrk="0" hangingPunct="0">
                <a:tabLst>
                  <a:tab pos="684213" algn="l"/>
                  <a:tab pos="863600" algn="l"/>
                </a:tabLst>
                <a:defRPr kumimoji="1" sz="2400" b="1">
                  <a:solidFill>
                    <a:schemeClr val="tx1"/>
                  </a:solidFill>
                  <a:latin typeface="Arial" charset="0"/>
                  <a:ea typeface="ＭＳ Ｐゴシック" charset="0"/>
                </a:defRPr>
              </a:lvl4pPr>
              <a:lvl5pPr marL="2057400" indent="-228600" eaLnBrk="0" hangingPunct="0">
                <a:tabLst>
                  <a:tab pos="684213" algn="l"/>
                  <a:tab pos="863600" algn="l"/>
                </a:tabLst>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tabLst>
                  <a:tab pos="684213" algn="l"/>
                  <a:tab pos="863600" algn="l"/>
                </a:tabLs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tabLst>
                  <a:tab pos="684213" algn="l"/>
                  <a:tab pos="863600" algn="l"/>
                </a:tabLs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tabLst>
                  <a:tab pos="684213" algn="l"/>
                  <a:tab pos="863600" algn="l"/>
                </a:tabLs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tabLst>
                  <a:tab pos="684213" algn="l"/>
                  <a:tab pos="863600" algn="l"/>
                </a:tabLst>
                <a:defRPr kumimoji="1" sz="2400" b="1">
                  <a:solidFill>
                    <a:schemeClr val="tx1"/>
                  </a:solidFill>
                  <a:latin typeface="Arial" charset="0"/>
                  <a:ea typeface="ＭＳ Ｐゴシック" charset="0"/>
                </a:defRPr>
              </a:lvl9pPr>
            </a:lstStyle>
            <a:p>
              <a:pPr algn="l">
                <a:lnSpc>
                  <a:spcPct val="72000"/>
                </a:lnSpc>
                <a:spcBef>
                  <a:spcPts val="338"/>
                </a:spcBef>
              </a:pPr>
              <a:r>
                <a:rPr kumimoji="0" lang="en-GB" sz="1600">
                  <a:solidFill>
                    <a:srgbClr val="000066"/>
                  </a:solidFill>
                  <a:latin typeface="Times" charset="0"/>
                </a:rPr>
                <a:t>-80 dBm</a:t>
              </a:r>
            </a:p>
          </p:txBody>
        </p:sp>
        <p:sp>
          <p:nvSpPr>
            <p:cNvPr id="45098" name="Text Box 42"/>
            <p:cNvSpPr txBox="1">
              <a:spLocks noChangeArrowheads="1"/>
            </p:cNvSpPr>
            <p:nvPr/>
          </p:nvSpPr>
          <p:spPr bwMode="auto">
            <a:xfrm>
              <a:off x="768" y="3648"/>
              <a:ext cx="669"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320">
                  <a:solidFill>
                    <a:srgbClr val="000000"/>
                  </a:solidFill>
                  <a:miter lim="800000"/>
                  <a:headEnd/>
                  <a:tailEnd/>
                </a14:hiddenLine>
              </a:ext>
            </a:extLst>
          </p:spPr>
          <p:txBody>
            <a:bodyPr lIns="18000" tIns="46800" rIns="18000" bIns="46800"/>
            <a:lstStyle>
              <a:lvl1pPr eaLnBrk="0" hangingPunct="0">
                <a:tabLst>
                  <a:tab pos="684213" algn="l"/>
                  <a:tab pos="863600" algn="l"/>
                </a:tabLst>
                <a:defRPr kumimoji="1" sz="2400" b="1">
                  <a:solidFill>
                    <a:schemeClr val="tx1"/>
                  </a:solidFill>
                  <a:latin typeface="Arial" charset="0"/>
                  <a:ea typeface="ＭＳ Ｐゴシック" charset="0"/>
                  <a:cs typeface="ＭＳ Ｐゴシック" charset="0"/>
                </a:defRPr>
              </a:lvl1pPr>
              <a:lvl2pPr marL="742950" indent="-285750" eaLnBrk="0" hangingPunct="0">
                <a:tabLst>
                  <a:tab pos="684213" algn="l"/>
                  <a:tab pos="863600" algn="l"/>
                </a:tabLst>
                <a:defRPr kumimoji="1" sz="2400" b="1">
                  <a:solidFill>
                    <a:schemeClr val="tx1"/>
                  </a:solidFill>
                  <a:latin typeface="Arial" charset="0"/>
                  <a:ea typeface="ＭＳ Ｐゴシック" charset="0"/>
                </a:defRPr>
              </a:lvl2pPr>
              <a:lvl3pPr marL="1143000" indent="-228600" eaLnBrk="0" hangingPunct="0">
                <a:tabLst>
                  <a:tab pos="684213" algn="l"/>
                  <a:tab pos="863600" algn="l"/>
                </a:tabLst>
                <a:defRPr kumimoji="1" sz="2400" b="1">
                  <a:solidFill>
                    <a:schemeClr val="tx1"/>
                  </a:solidFill>
                  <a:latin typeface="Arial" charset="0"/>
                  <a:ea typeface="ＭＳ Ｐゴシック" charset="0"/>
                </a:defRPr>
              </a:lvl3pPr>
              <a:lvl4pPr marL="1600200" indent="-228600" eaLnBrk="0" hangingPunct="0">
                <a:tabLst>
                  <a:tab pos="684213" algn="l"/>
                  <a:tab pos="863600" algn="l"/>
                </a:tabLst>
                <a:defRPr kumimoji="1" sz="2400" b="1">
                  <a:solidFill>
                    <a:schemeClr val="tx1"/>
                  </a:solidFill>
                  <a:latin typeface="Arial" charset="0"/>
                  <a:ea typeface="ＭＳ Ｐゴシック" charset="0"/>
                </a:defRPr>
              </a:lvl4pPr>
              <a:lvl5pPr marL="2057400" indent="-228600" eaLnBrk="0" hangingPunct="0">
                <a:tabLst>
                  <a:tab pos="684213" algn="l"/>
                  <a:tab pos="863600" algn="l"/>
                </a:tabLst>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tabLst>
                  <a:tab pos="684213" algn="l"/>
                  <a:tab pos="863600" algn="l"/>
                </a:tabLs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tabLst>
                  <a:tab pos="684213" algn="l"/>
                  <a:tab pos="863600" algn="l"/>
                </a:tabLs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tabLst>
                  <a:tab pos="684213" algn="l"/>
                  <a:tab pos="863600" algn="l"/>
                </a:tabLs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tabLst>
                  <a:tab pos="684213" algn="l"/>
                  <a:tab pos="863600" algn="l"/>
                </a:tabLst>
                <a:defRPr kumimoji="1" sz="2400" b="1">
                  <a:solidFill>
                    <a:schemeClr val="tx1"/>
                  </a:solidFill>
                  <a:latin typeface="Arial" charset="0"/>
                  <a:ea typeface="ＭＳ Ｐゴシック" charset="0"/>
                </a:defRPr>
              </a:lvl9pPr>
            </a:lstStyle>
            <a:p>
              <a:pPr algn="l">
                <a:lnSpc>
                  <a:spcPct val="72000"/>
                </a:lnSpc>
                <a:spcBef>
                  <a:spcPts val="338"/>
                </a:spcBef>
              </a:pPr>
              <a:r>
                <a:rPr kumimoji="0" lang="en-GB" sz="1600">
                  <a:solidFill>
                    <a:srgbClr val="000066"/>
                  </a:solidFill>
                  <a:latin typeface="Times" charset="0"/>
                </a:rPr>
                <a:t>-80 dBm</a:t>
              </a:r>
            </a:p>
          </p:txBody>
        </p:sp>
        <p:sp>
          <p:nvSpPr>
            <p:cNvPr id="45099" name="AutoShape 43"/>
            <p:cNvSpPr>
              <a:spLocks noChangeArrowheads="1"/>
            </p:cNvSpPr>
            <p:nvPr/>
          </p:nvSpPr>
          <p:spPr bwMode="auto">
            <a:xfrm>
              <a:off x="1728" y="2064"/>
              <a:ext cx="96" cy="96"/>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a:p>
          </p:txBody>
        </p:sp>
        <p:sp>
          <p:nvSpPr>
            <p:cNvPr id="45100" name="AutoShape 44"/>
            <p:cNvSpPr>
              <a:spLocks noChangeArrowheads="1"/>
            </p:cNvSpPr>
            <p:nvPr/>
          </p:nvSpPr>
          <p:spPr bwMode="auto">
            <a:xfrm>
              <a:off x="1488" y="3264"/>
              <a:ext cx="96" cy="96"/>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2852367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7413">
                                            <p:txEl>
                                              <p:pRg st="1" end="1"/>
                                            </p:txEl>
                                          </p:spTgt>
                                        </p:tgtEl>
                                        <p:attrNameLst>
                                          <p:attrName>style.visibility</p:attrName>
                                        </p:attrNameLst>
                                      </p:cBhvr>
                                      <p:to>
                                        <p:strVal val="visible"/>
                                      </p:to>
                                    </p:set>
                                    <p:animEffect transition="in" filter="box(in)">
                                      <p:cBhvr>
                                        <p:cTn id="7" dur="500"/>
                                        <p:tgtEl>
                                          <p:spTgt spid="1741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7413">
                                            <p:txEl>
                                              <p:pRg st="2" end="2"/>
                                            </p:txEl>
                                          </p:spTgt>
                                        </p:tgtEl>
                                        <p:attrNameLst>
                                          <p:attrName>style.visibility</p:attrName>
                                        </p:attrNameLst>
                                      </p:cBhvr>
                                      <p:to>
                                        <p:strVal val="visible"/>
                                      </p:to>
                                    </p:set>
                                    <p:animEffect transition="in" filter="box(in)">
                                      <p:cBhvr>
                                        <p:cTn id="12" dur="500"/>
                                        <p:tgtEl>
                                          <p:spTgt spid="1741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7413">
                                            <p:txEl>
                                              <p:pRg st="0" end="0"/>
                                            </p:txEl>
                                          </p:spTgt>
                                        </p:tgtEl>
                                        <p:attrNameLst>
                                          <p:attrName>style.visibility</p:attrName>
                                        </p:attrNameLst>
                                      </p:cBhvr>
                                      <p:to>
                                        <p:strVal val="visible"/>
                                      </p:to>
                                    </p:set>
                                    <p:animEffect transition="in" filter="box(in)">
                                      <p:cBhvr>
                                        <p:cTn id="17" dur="500"/>
                                        <p:tgtEl>
                                          <p:spTgt spid="1741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7413">
                                            <p:txEl>
                                              <p:pRg st="3" end="3"/>
                                            </p:txEl>
                                          </p:spTgt>
                                        </p:tgtEl>
                                        <p:attrNameLst>
                                          <p:attrName>style.visibility</p:attrName>
                                        </p:attrNameLst>
                                      </p:cBhvr>
                                      <p:to>
                                        <p:strVal val="visible"/>
                                      </p:to>
                                    </p:set>
                                    <p:anim calcmode="lin" valueType="num">
                                      <p:cBhvr additive="base">
                                        <p:cTn id="22" dur="500" fill="hold"/>
                                        <p:tgtEl>
                                          <p:spTgt spid="1741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41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413">
                                            <p:txEl>
                                              <p:pRg st="4" end="4"/>
                                            </p:txEl>
                                          </p:spTgt>
                                        </p:tgtEl>
                                        <p:attrNameLst>
                                          <p:attrName>style.visibility</p:attrName>
                                        </p:attrNameLst>
                                      </p:cBhvr>
                                      <p:to>
                                        <p:strVal val="visible"/>
                                      </p:to>
                                    </p:set>
                                    <p:anim calcmode="lin" valueType="num">
                                      <p:cBhvr additive="base">
                                        <p:cTn id="26" dur="500" fill="hold"/>
                                        <p:tgtEl>
                                          <p:spTgt spid="1741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741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7413">
                                            <p:txEl>
                                              <p:pRg st="5" end="5"/>
                                            </p:txEl>
                                          </p:spTgt>
                                        </p:tgtEl>
                                        <p:attrNameLst>
                                          <p:attrName>style.visibility</p:attrName>
                                        </p:attrNameLst>
                                      </p:cBhvr>
                                      <p:to>
                                        <p:strVal val="visible"/>
                                      </p:to>
                                    </p:set>
                                    <p:anim calcmode="lin" valueType="num">
                                      <p:cBhvr additive="base">
                                        <p:cTn id="30" dur="500" fill="hold"/>
                                        <p:tgtEl>
                                          <p:spTgt spid="1741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7413">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7413">
                                            <p:txEl>
                                              <p:pRg st="6" end="6"/>
                                            </p:txEl>
                                          </p:spTgt>
                                        </p:tgtEl>
                                        <p:attrNameLst>
                                          <p:attrName>style.visibility</p:attrName>
                                        </p:attrNameLst>
                                      </p:cBhvr>
                                      <p:to>
                                        <p:strVal val="visible"/>
                                      </p:to>
                                    </p:set>
                                    <p:anim calcmode="lin" valueType="num">
                                      <p:cBhvr additive="base">
                                        <p:cTn id="34" dur="500" fill="hold"/>
                                        <p:tgtEl>
                                          <p:spTgt spid="17413">
                                            <p:txEl>
                                              <p:pRg st="6" end="6"/>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413">
                                            <p:txEl>
                                              <p:pRg st="6" end="6"/>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7413">
                                            <p:txEl>
                                              <p:pRg st="7" end="7"/>
                                            </p:txEl>
                                          </p:spTgt>
                                        </p:tgtEl>
                                        <p:attrNameLst>
                                          <p:attrName>style.visibility</p:attrName>
                                        </p:attrNameLst>
                                      </p:cBhvr>
                                      <p:to>
                                        <p:strVal val="visible"/>
                                      </p:to>
                                    </p:set>
                                    <p:anim calcmode="lin" valueType="num">
                                      <p:cBhvr additive="base">
                                        <p:cTn id="38" dur="500" fill="hold"/>
                                        <p:tgtEl>
                                          <p:spTgt spid="17413">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7413">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7413">
                                            <p:txEl>
                                              <p:pRg st="8" end="8"/>
                                            </p:txEl>
                                          </p:spTgt>
                                        </p:tgtEl>
                                        <p:attrNameLst>
                                          <p:attrName>style.visibility</p:attrName>
                                        </p:attrNameLst>
                                      </p:cBhvr>
                                      <p:to>
                                        <p:strVal val="visible"/>
                                      </p:to>
                                    </p:set>
                                    <p:anim calcmode="lin" valueType="num">
                                      <p:cBhvr additive="base">
                                        <p:cTn id="42" dur="500" fill="hold"/>
                                        <p:tgtEl>
                                          <p:spTgt spid="17413">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4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10" name="Rectangle 6"/>
          <p:cNvSpPr>
            <a:spLocks noGrp="1" noChangeArrowheads="1"/>
          </p:cNvSpPr>
          <p:nvPr>
            <p:ph type="title"/>
          </p:nvPr>
        </p:nvSpPr>
        <p:spPr/>
        <p:txBody>
          <a:bodyPr/>
          <a:lstStyle/>
          <a:p>
            <a:r>
              <a:rPr lang="en-US" dirty="0" smtClean="0"/>
              <a:t>Wireless also needs Antennas</a:t>
            </a:r>
            <a:endParaRPr lang="en-US" dirty="0"/>
          </a:p>
        </p:txBody>
      </p:sp>
      <p:sp>
        <p:nvSpPr>
          <p:cNvPr id="431111" name="Rectangle 7"/>
          <p:cNvSpPr>
            <a:spLocks noGrp="1" noChangeArrowheads="1"/>
          </p:cNvSpPr>
          <p:nvPr>
            <p:ph idx="1"/>
          </p:nvPr>
        </p:nvSpPr>
        <p:spPr>
          <a:xfrm>
            <a:off x="545910" y="2133600"/>
            <a:ext cx="8188657" cy="1828799"/>
          </a:xfrm>
        </p:spPr>
        <p:txBody>
          <a:bodyPr>
            <a:noAutofit/>
          </a:bodyPr>
          <a:lstStyle/>
          <a:p>
            <a:pPr marL="342900" lvl="1" indent="-342900">
              <a:spcBef>
                <a:spcPts val="1200"/>
              </a:spcBef>
              <a:spcAft>
                <a:spcPts val="200"/>
              </a:spcAft>
              <a:buSzPct val="100000"/>
              <a:buFont typeface="Arial"/>
              <a:buChar char="•"/>
            </a:pPr>
            <a:r>
              <a:rPr lang="en-US" sz="2000" dirty="0"/>
              <a:t>A transducer for converting guided signals in a transmission line or waveguide into electromagnetic radiation in an unbounded medium or vice </a:t>
            </a:r>
            <a:r>
              <a:rPr lang="en-US" sz="2000" dirty="0" smtClean="0"/>
              <a:t>versa</a:t>
            </a:r>
          </a:p>
          <a:p>
            <a:r>
              <a:rPr lang="en-US" sz="2000" dirty="0" smtClean="0"/>
              <a:t>Any conductor or dielectric can serve as the transducer </a:t>
            </a:r>
            <a:r>
              <a:rPr lang="en-US" sz="2000" dirty="0" smtClean="0">
                <a:hlinkClick r:id="rId2"/>
              </a:rPr>
              <a:t>&lt;link&gt;</a:t>
            </a:r>
            <a:r>
              <a:rPr lang="en-US" sz="2000" dirty="0"/>
              <a:t> (</a:t>
            </a:r>
            <a:r>
              <a:rPr lang="en-US" sz="2000" dirty="0">
                <a:hlinkClick r:id="rId2"/>
              </a:rPr>
              <a:t>http://www.oreillynet.com/cs/weblog/view/wlg/</a:t>
            </a:r>
            <a:r>
              <a:rPr lang="en-US" sz="2000" dirty="0" smtClean="0">
                <a:hlinkClick r:id="rId2"/>
              </a:rPr>
              <a:t>448</a:t>
            </a:r>
            <a:r>
              <a:rPr lang="en-US" sz="2000" dirty="0" smtClean="0"/>
              <a:t>)</a:t>
            </a:r>
          </a:p>
          <a:p>
            <a:pPr lvl="1"/>
            <a:r>
              <a:rPr lang="en-US" sz="1600" dirty="0"/>
              <a:t>The properties may make it inefficient and thus unsuitable for the application</a:t>
            </a:r>
          </a:p>
          <a:p>
            <a:pPr lvl="1"/>
            <a:endParaRPr lang="en-US" sz="1600" dirty="0" smtClean="0"/>
          </a:p>
        </p:txBody>
      </p:sp>
      <p:grpSp>
        <p:nvGrpSpPr>
          <p:cNvPr id="2" name="Group 2"/>
          <p:cNvGrpSpPr>
            <a:grpSpLocks/>
          </p:cNvGrpSpPr>
          <p:nvPr/>
        </p:nvGrpSpPr>
        <p:grpSpPr bwMode="auto">
          <a:xfrm>
            <a:off x="6858000" y="4921210"/>
            <a:ext cx="152400" cy="685800"/>
            <a:chOff x="4416" y="3072"/>
            <a:chExt cx="144" cy="432"/>
          </a:xfrm>
        </p:grpSpPr>
        <p:sp>
          <p:nvSpPr>
            <p:cNvPr id="431107" name="AutoShape 3"/>
            <p:cNvSpPr>
              <a:spLocks noChangeArrowheads="1"/>
            </p:cNvSpPr>
            <p:nvPr/>
          </p:nvSpPr>
          <p:spPr bwMode="auto">
            <a:xfrm>
              <a:off x="4416" y="3120"/>
              <a:ext cx="144" cy="384"/>
            </a:xfrm>
            <a:prstGeom prst="can">
              <a:avLst>
                <a:gd name="adj" fmla="val 66667"/>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431108" name="AutoShape 4"/>
            <p:cNvSpPr>
              <a:spLocks noChangeArrowheads="1"/>
            </p:cNvSpPr>
            <p:nvPr/>
          </p:nvSpPr>
          <p:spPr bwMode="auto">
            <a:xfrm>
              <a:off x="4464" y="3072"/>
              <a:ext cx="48" cy="192"/>
            </a:xfrm>
            <a:prstGeom prst="can">
              <a:avLst>
                <a:gd name="adj" fmla="val 100000"/>
              </a:avLst>
            </a:prstGeom>
            <a:solidFill>
              <a:schemeClr val="accent1">
                <a:alpha val="45000"/>
              </a:schemeClr>
            </a:solidFill>
            <a:ln w="9525">
              <a:solidFill>
                <a:schemeClr val="tx1"/>
              </a:solidFill>
              <a:round/>
              <a:headEnd/>
              <a:tailEnd/>
            </a:ln>
            <a:effectLst/>
          </p:spPr>
          <p:txBody>
            <a:bodyPr wrap="none" anchor="ctr">
              <a:prstTxWarp prst="textNoShape">
                <a:avLst/>
              </a:prstTxWarp>
            </a:bodyPr>
            <a:lstStyle/>
            <a:p>
              <a:endParaRPr lang="en-US"/>
            </a:p>
          </p:txBody>
        </p:sp>
      </p:grpSp>
      <p:sp>
        <p:nvSpPr>
          <p:cNvPr id="431109" name="Freeform 5"/>
          <p:cNvSpPr>
            <a:spLocks/>
          </p:cNvSpPr>
          <p:nvPr/>
        </p:nvSpPr>
        <p:spPr bwMode="auto">
          <a:xfrm>
            <a:off x="6477000" y="4464010"/>
            <a:ext cx="1138238" cy="669925"/>
          </a:xfrm>
          <a:custGeom>
            <a:avLst/>
            <a:gdLst/>
            <a:ahLst/>
            <a:cxnLst>
              <a:cxn ang="0">
                <a:pos x="0" y="328"/>
              </a:cxn>
              <a:cxn ang="0">
                <a:pos x="24" y="321"/>
              </a:cxn>
              <a:cxn ang="0">
                <a:pos x="42" y="328"/>
              </a:cxn>
              <a:cxn ang="0">
                <a:pos x="78" y="315"/>
              </a:cxn>
              <a:cxn ang="0">
                <a:pos x="163" y="321"/>
              </a:cxn>
              <a:cxn ang="0">
                <a:pos x="236" y="334"/>
              </a:cxn>
              <a:cxn ang="0">
                <a:pos x="291" y="309"/>
              </a:cxn>
              <a:cxn ang="0">
                <a:pos x="309" y="321"/>
              </a:cxn>
              <a:cxn ang="0">
                <a:pos x="345" y="309"/>
              </a:cxn>
              <a:cxn ang="0">
                <a:pos x="406" y="328"/>
              </a:cxn>
              <a:cxn ang="0">
                <a:pos x="448" y="279"/>
              </a:cxn>
              <a:cxn ang="0">
                <a:pos x="454" y="237"/>
              </a:cxn>
              <a:cxn ang="0">
                <a:pos x="466" y="224"/>
              </a:cxn>
              <a:cxn ang="0">
                <a:pos x="479" y="140"/>
              </a:cxn>
              <a:cxn ang="0">
                <a:pos x="509" y="49"/>
              </a:cxn>
              <a:cxn ang="0">
                <a:pos x="527" y="43"/>
              </a:cxn>
              <a:cxn ang="0">
                <a:pos x="576" y="36"/>
              </a:cxn>
              <a:cxn ang="0">
                <a:pos x="466" y="36"/>
              </a:cxn>
              <a:cxn ang="0">
                <a:pos x="394" y="30"/>
              </a:cxn>
              <a:cxn ang="0">
                <a:pos x="321" y="0"/>
              </a:cxn>
              <a:cxn ang="0">
                <a:pos x="218" y="49"/>
              </a:cxn>
              <a:cxn ang="0">
                <a:pos x="169" y="36"/>
              </a:cxn>
              <a:cxn ang="0">
                <a:pos x="90" y="43"/>
              </a:cxn>
              <a:cxn ang="0">
                <a:pos x="97" y="61"/>
              </a:cxn>
              <a:cxn ang="0">
                <a:pos x="78" y="67"/>
              </a:cxn>
              <a:cxn ang="0">
                <a:pos x="42" y="146"/>
              </a:cxn>
              <a:cxn ang="0">
                <a:pos x="24" y="218"/>
              </a:cxn>
              <a:cxn ang="0">
                <a:pos x="6" y="279"/>
              </a:cxn>
              <a:cxn ang="0">
                <a:pos x="0" y="328"/>
              </a:cxn>
            </a:cxnLst>
            <a:rect l="0" t="0" r="r" b="b"/>
            <a:pathLst>
              <a:path w="576" h="334">
                <a:moveTo>
                  <a:pt x="0" y="328"/>
                </a:moveTo>
                <a:cubicBezTo>
                  <a:pt x="8" y="326"/>
                  <a:pt x="16" y="321"/>
                  <a:pt x="24" y="321"/>
                </a:cubicBezTo>
                <a:cubicBezTo>
                  <a:pt x="30" y="321"/>
                  <a:pt x="36" y="328"/>
                  <a:pt x="42" y="328"/>
                </a:cubicBezTo>
                <a:cubicBezTo>
                  <a:pt x="55" y="328"/>
                  <a:pt x="66" y="319"/>
                  <a:pt x="78" y="315"/>
                </a:cubicBezTo>
                <a:cubicBezTo>
                  <a:pt x="109" y="322"/>
                  <a:pt x="132" y="315"/>
                  <a:pt x="163" y="321"/>
                </a:cubicBezTo>
                <a:cubicBezTo>
                  <a:pt x="193" y="315"/>
                  <a:pt x="214" y="310"/>
                  <a:pt x="236" y="334"/>
                </a:cubicBezTo>
                <a:cubicBezTo>
                  <a:pt x="261" y="328"/>
                  <a:pt x="268" y="316"/>
                  <a:pt x="291" y="309"/>
                </a:cubicBezTo>
                <a:cubicBezTo>
                  <a:pt x="297" y="313"/>
                  <a:pt x="302" y="321"/>
                  <a:pt x="309" y="321"/>
                </a:cubicBezTo>
                <a:cubicBezTo>
                  <a:pt x="322" y="321"/>
                  <a:pt x="345" y="309"/>
                  <a:pt x="345" y="309"/>
                </a:cubicBezTo>
                <a:cubicBezTo>
                  <a:pt x="365" y="316"/>
                  <a:pt x="386" y="320"/>
                  <a:pt x="406" y="328"/>
                </a:cubicBezTo>
                <a:cubicBezTo>
                  <a:pt x="441" y="314"/>
                  <a:pt x="415" y="301"/>
                  <a:pt x="448" y="279"/>
                </a:cubicBezTo>
                <a:cubicBezTo>
                  <a:pt x="450" y="265"/>
                  <a:pt x="450" y="250"/>
                  <a:pt x="454" y="237"/>
                </a:cubicBezTo>
                <a:cubicBezTo>
                  <a:pt x="456" y="231"/>
                  <a:pt x="464" y="230"/>
                  <a:pt x="466" y="224"/>
                </a:cubicBezTo>
                <a:cubicBezTo>
                  <a:pt x="476" y="197"/>
                  <a:pt x="473" y="168"/>
                  <a:pt x="479" y="140"/>
                </a:cubicBezTo>
                <a:cubicBezTo>
                  <a:pt x="486" y="110"/>
                  <a:pt x="499" y="79"/>
                  <a:pt x="509" y="49"/>
                </a:cubicBezTo>
                <a:cubicBezTo>
                  <a:pt x="511" y="43"/>
                  <a:pt x="521" y="44"/>
                  <a:pt x="527" y="43"/>
                </a:cubicBezTo>
                <a:cubicBezTo>
                  <a:pt x="543" y="40"/>
                  <a:pt x="560" y="38"/>
                  <a:pt x="576" y="36"/>
                </a:cubicBezTo>
                <a:cubicBezTo>
                  <a:pt x="533" y="22"/>
                  <a:pt x="512" y="27"/>
                  <a:pt x="466" y="36"/>
                </a:cubicBezTo>
                <a:cubicBezTo>
                  <a:pt x="418" y="20"/>
                  <a:pt x="442" y="22"/>
                  <a:pt x="394" y="30"/>
                </a:cubicBezTo>
                <a:cubicBezTo>
                  <a:pt x="365" y="21"/>
                  <a:pt x="346" y="19"/>
                  <a:pt x="321" y="0"/>
                </a:cubicBezTo>
                <a:cubicBezTo>
                  <a:pt x="276" y="9"/>
                  <a:pt x="249" y="16"/>
                  <a:pt x="218" y="49"/>
                </a:cubicBezTo>
                <a:cubicBezTo>
                  <a:pt x="201" y="31"/>
                  <a:pt x="193" y="28"/>
                  <a:pt x="169" y="36"/>
                </a:cubicBezTo>
                <a:cubicBezTo>
                  <a:pt x="142" y="27"/>
                  <a:pt x="118" y="38"/>
                  <a:pt x="90" y="43"/>
                </a:cubicBezTo>
                <a:cubicBezTo>
                  <a:pt x="92" y="49"/>
                  <a:pt x="100" y="55"/>
                  <a:pt x="97" y="61"/>
                </a:cubicBezTo>
                <a:cubicBezTo>
                  <a:pt x="94" y="67"/>
                  <a:pt x="82" y="62"/>
                  <a:pt x="78" y="67"/>
                </a:cubicBezTo>
                <a:cubicBezTo>
                  <a:pt x="53" y="100"/>
                  <a:pt x="80" y="119"/>
                  <a:pt x="42" y="146"/>
                </a:cubicBezTo>
                <a:cubicBezTo>
                  <a:pt x="30" y="181"/>
                  <a:pt x="50" y="179"/>
                  <a:pt x="24" y="218"/>
                </a:cubicBezTo>
                <a:cubicBezTo>
                  <a:pt x="33" y="247"/>
                  <a:pt x="27" y="258"/>
                  <a:pt x="6" y="279"/>
                </a:cubicBezTo>
                <a:cubicBezTo>
                  <a:pt x="13" y="301"/>
                  <a:pt x="9" y="308"/>
                  <a:pt x="0" y="328"/>
                </a:cubicBezTo>
                <a:close/>
              </a:path>
            </a:pathLst>
          </a:custGeom>
          <a:noFill/>
          <a:ln w="9525">
            <a:solidFill>
              <a:schemeClr val="tx1"/>
            </a:solidFill>
            <a:round/>
            <a:headEnd/>
            <a:tailEnd/>
          </a:ln>
          <a:effectLst/>
        </p:spPr>
        <p:txBody>
          <a:bodyPr>
            <a:prstTxWarp prst="textNoShape">
              <a:avLst/>
            </a:prstTxWarp>
          </a:bodyPr>
          <a:lstStyle/>
          <a:p>
            <a:endParaRPr lang="en-US"/>
          </a:p>
        </p:txBody>
      </p:sp>
      <p:sp>
        <p:nvSpPr>
          <p:cNvPr id="431112" name="AutoShape 8"/>
          <p:cNvSpPr>
            <a:spLocks noChangeArrowheads="1"/>
          </p:cNvSpPr>
          <p:nvPr/>
        </p:nvSpPr>
        <p:spPr bwMode="auto">
          <a:xfrm>
            <a:off x="1295400" y="4311610"/>
            <a:ext cx="76200" cy="609600"/>
          </a:xfrm>
          <a:prstGeom prst="can">
            <a:avLst>
              <a:gd name="adj" fmla="val 200000"/>
            </a:avLst>
          </a:prstGeom>
          <a:solidFill>
            <a:schemeClr val="accent2"/>
          </a:solidFill>
          <a:ln w="9525">
            <a:solidFill>
              <a:schemeClr val="tx1"/>
            </a:solidFill>
            <a:round/>
            <a:headEnd/>
            <a:tailEnd/>
          </a:ln>
          <a:effectLst/>
        </p:spPr>
        <p:txBody>
          <a:bodyPr wrap="none" anchor="ctr">
            <a:prstTxWarp prst="textNoShape">
              <a:avLst/>
            </a:prstTxWarp>
          </a:bodyPr>
          <a:lstStyle/>
          <a:p>
            <a:endParaRPr lang="en-US"/>
          </a:p>
        </p:txBody>
      </p:sp>
      <p:sp>
        <p:nvSpPr>
          <p:cNvPr id="431113" name="AutoShape 9"/>
          <p:cNvSpPr>
            <a:spLocks noChangeArrowheads="1"/>
          </p:cNvSpPr>
          <p:nvPr/>
        </p:nvSpPr>
        <p:spPr bwMode="auto">
          <a:xfrm>
            <a:off x="1295400" y="4997410"/>
            <a:ext cx="76200" cy="609600"/>
          </a:xfrm>
          <a:prstGeom prst="can">
            <a:avLst>
              <a:gd name="adj" fmla="val 200000"/>
            </a:avLst>
          </a:prstGeom>
          <a:solidFill>
            <a:schemeClr val="accent2"/>
          </a:solidFill>
          <a:ln w="9525">
            <a:solidFill>
              <a:schemeClr val="tx1"/>
            </a:solidFill>
            <a:round/>
            <a:headEnd/>
            <a:tailEnd/>
          </a:ln>
          <a:effectLst/>
        </p:spPr>
        <p:txBody>
          <a:bodyPr wrap="none" anchor="ctr">
            <a:prstTxWarp prst="textNoShape">
              <a:avLst/>
            </a:prstTxWarp>
          </a:bodyPr>
          <a:lstStyle/>
          <a:p>
            <a:endParaRPr lang="en-US"/>
          </a:p>
        </p:txBody>
      </p:sp>
      <p:sp>
        <p:nvSpPr>
          <p:cNvPr id="431114" name="Line 10"/>
          <p:cNvSpPr>
            <a:spLocks noChangeShapeType="1"/>
          </p:cNvSpPr>
          <p:nvPr/>
        </p:nvSpPr>
        <p:spPr bwMode="auto">
          <a:xfrm>
            <a:off x="457200" y="4921210"/>
            <a:ext cx="9144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15" name="Line 11"/>
          <p:cNvSpPr>
            <a:spLocks noChangeShapeType="1"/>
          </p:cNvSpPr>
          <p:nvPr/>
        </p:nvSpPr>
        <p:spPr bwMode="auto">
          <a:xfrm>
            <a:off x="457200" y="4997410"/>
            <a:ext cx="9144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16" name="Text Box 12"/>
          <p:cNvSpPr txBox="1">
            <a:spLocks noChangeArrowheads="1"/>
          </p:cNvSpPr>
          <p:nvPr/>
        </p:nvSpPr>
        <p:spPr bwMode="auto">
          <a:xfrm>
            <a:off x="315913" y="5607010"/>
            <a:ext cx="1208087" cy="336550"/>
          </a:xfrm>
          <a:prstGeom prst="rect">
            <a:avLst/>
          </a:prstGeom>
          <a:noFill/>
          <a:ln w="9525">
            <a:noFill/>
            <a:miter lim="800000"/>
            <a:headEnd/>
            <a:tailEnd/>
          </a:ln>
          <a:effectLst/>
        </p:spPr>
        <p:txBody>
          <a:bodyPr wrap="none">
            <a:prstTxWarp prst="textNoShape">
              <a:avLst/>
            </a:prstTxWarp>
            <a:spAutoFit/>
          </a:bodyPr>
          <a:lstStyle/>
          <a:p>
            <a:r>
              <a:rPr lang="en-US" sz="1600"/>
              <a:t>Thin Dipole</a:t>
            </a:r>
          </a:p>
        </p:txBody>
      </p:sp>
      <p:grpSp>
        <p:nvGrpSpPr>
          <p:cNvPr id="3" name="Group 13"/>
          <p:cNvGrpSpPr>
            <a:grpSpLocks/>
          </p:cNvGrpSpPr>
          <p:nvPr/>
        </p:nvGrpSpPr>
        <p:grpSpPr bwMode="auto">
          <a:xfrm>
            <a:off x="2514600" y="4997410"/>
            <a:ext cx="304800" cy="609600"/>
            <a:chOff x="1392" y="2976"/>
            <a:chExt cx="192" cy="384"/>
          </a:xfrm>
        </p:grpSpPr>
        <p:sp>
          <p:nvSpPr>
            <p:cNvPr id="431118" name="AutoShape 14"/>
            <p:cNvSpPr>
              <a:spLocks noChangeArrowheads="1"/>
            </p:cNvSpPr>
            <p:nvPr/>
          </p:nvSpPr>
          <p:spPr bwMode="auto">
            <a:xfrm>
              <a:off x="1392" y="2976"/>
              <a:ext cx="192" cy="336"/>
            </a:xfrm>
            <a:prstGeom prst="triangle">
              <a:avLst>
                <a:gd name="adj" fmla="val 50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en-US"/>
            </a:p>
          </p:txBody>
        </p:sp>
        <p:sp>
          <p:nvSpPr>
            <p:cNvPr id="431119" name="Oval 15"/>
            <p:cNvSpPr>
              <a:spLocks noChangeArrowheads="1"/>
            </p:cNvSpPr>
            <p:nvPr/>
          </p:nvSpPr>
          <p:spPr bwMode="auto">
            <a:xfrm>
              <a:off x="1392" y="3264"/>
              <a:ext cx="192" cy="96"/>
            </a:xfrm>
            <a:prstGeom prst="ellipse">
              <a:avLst/>
            </a:prstGeom>
            <a:solidFill>
              <a:schemeClr val="accent2"/>
            </a:solidFill>
            <a:ln w="9525">
              <a:solidFill>
                <a:schemeClr val="tx1"/>
              </a:solidFill>
              <a:round/>
              <a:headEnd/>
              <a:tailEnd/>
            </a:ln>
            <a:effectLst/>
          </p:spPr>
          <p:txBody>
            <a:bodyPr wrap="none" anchor="ctr">
              <a:prstTxWarp prst="textNoShape">
                <a:avLst/>
              </a:prstTxWarp>
            </a:bodyPr>
            <a:lstStyle/>
            <a:p>
              <a:endParaRPr lang="en-US"/>
            </a:p>
          </p:txBody>
        </p:sp>
      </p:grpSp>
      <p:grpSp>
        <p:nvGrpSpPr>
          <p:cNvPr id="4" name="Group 16"/>
          <p:cNvGrpSpPr>
            <a:grpSpLocks/>
          </p:cNvGrpSpPr>
          <p:nvPr/>
        </p:nvGrpSpPr>
        <p:grpSpPr bwMode="auto">
          <a:xfrm rot="10800000">
            <a:off x="2514600" y="4311610"/>
            <a:ext cx="304800" cy="609600"/>
            <a:chOff x="1392" y="2976"/>
            <a:chExt cx="192" cy="384"/>
          </a:xfrm>
        </p:grpSpPr>
        <p:sp>
          <p:nvSpPr>
            <p:cNvPr id="431121" name="AutoShape 17"/>
            <p:cNvSpPr>
              <a:spLocks noChangeArrowheads="1"/>
            </p:cNvSpPr>
            <p:nvPr/>
          </p:nvSpPr>
          <p:spPr bwMode="auto">
            <a:xfrm>
              <a:off x="1392" y="2976"/>
              <a:ext cx="192" cy="336"/>
            </a:xfrm>
            <a:prstGeom prst="triangle">
              <a:avLst>
                <a:gd name="adj" fmla="val 50000"/>
              </a:avLst>
            </a:prstGeom>
            <a:solidFill>
              <a:schemeClr val="accent2"/>
            </a:solidFill>
            <a:ln w="9525">
              <a:solidFill>
                <a:schemeClr val="tx1"/>
              </a:solidFill>
              <a:miter lim="800000"/>
              <a:headEnd/>
              <a:tailEnd/>
            </a:ln>
            <a:effectLst/>
          </p:spPr>
          <p:txBody>
            <a:bodyPr wrap="none" anchor="ctr">
              <a:prstTxWarp prst="textNoShape">
                <a:avLst/>
              </a:prstTxWarp>
            </a:bodyPr>
            <a:lstStyle/>
            <a:p>
              <a:endParaRPr lang="en-US"/>
            </a:p>
          </p:txBody>
        </p:sp>
        <p:sp>
          <p:nvSpPr>
            <p:cNvPr id="431122" name="Oval 18"/>
            <p:cNvSpPr>
              <a:spLocks noChangeArrowheads="1"/>
            </p:cNvSpPr>
            <p:nvPr/>
          </p:nvSpPr>
          <p:spPr bwMode="auto">
            <a:xfrm>
              <a:off x="1392" y="3264"/>
              <a:ext cx="192" cy="96"/>
            </a:xfrm>
            <a:prstGeom prst="ellipse">
              <a:avLst/>
            </a:prstGeom>
            <a:solidFill>
              <a:schemeClr val="accent2"/>
            </a:solidFill>
            <a:ln w="9525">
              <a:solidFill>
                <a:schemeClr val="tx1"/>
              </a:solidFill>
              <a:round/>
              <a:headEnd/>
              <a:tailEnd/>
            </a:ln>
            <a:effectLst/>
          </p:spPr>
          <p:txBody>
            <a:bodyPr wrap="none" anchor="ctr">
              <a:prstTxWarp prst="textNoShape">
                <a:avLst/>
              </a:prstTxWarp>
            </a:bodyPr>
            <a:lstStyle/>
            <a:p>
              <a:endParaRPr lang="en-US"/>
            </a:p>
          </p:txBody>
        </p:sp>
      </p:grpSp>
      <p:sp>
        <p:nvSpPr>
          <p:cNvPr id="431123" name="Line 19"/>
          <p:cNvSpPr>
            <a:spLocks noChangeShapeType="1"/>
          </p:cNvSpPr>
          <p:nvPr/>
        </p:nvSpPr>
        <p:spPr bwMode="auto">
          <a:xfrm>
            <a:off x="1752600" y="4921210"/>
            <a:ext cx="9144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24" name="Line 20"/>
          <p:cNvSpPr>
            <a:spLocks noChangeShapeType="1"/>
          </p:cNvSpPr>
          <p:nvPr/>
        </p:nvSpPr>
        <p:spPr bwMode="auto">
          <a:xfrm>
            <a:off x="1752600" y="4997410"/>
            <a:ext cx="9144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25" name="Text Box 21"/>
          <p:cNvSpPr txBox="1">
            <a:spLocks noChangeArrowheads="1"/>
          </p:cNvSpPr>
          <p:nvPr/>
        </p:nvSpPr>
        <p:spPr bwMode="auto">
          <a:xfrm>
            <a:off x="1752600" y="5607010"/>
            <a:ext cx="1624013" cy="336550"/>
          </a:xfrm>
          <a:prstGeom prst="rect">
            <a:avLst/>
          </a:prstGeom>
          <a:noFill/>
          <a:ln w="9525">
            <a:noFill/>
            <a:miter lim="800000"/>
            <a:headEnd/>
            <a:tailEnd/>
          </a:ln>
          <a:effectLst/>
        </p:spPr>
        <p:txBody>
          <a:bodyPr wrap="none">
            <a:prstTxWarp prst="textNoShape">
              <a:avLst/>
            </a:prstTxWarp>
            <a:spAutoFit/>
          </a:bodyPr>
          <a:lstStyle/>
          <a:p>
            <a:r>
              <a:rPr lang="en-US" sz="1600"/>
              <a:t>Biconical Dipole</a:t>
            </a:r>
          </a:p>
        </p:txBody>
      </p:sp>
      <p:grpSp>
        <p:nvGrpSpPr>
          <p:cNvPr id="5" name="Group 22"/>
          <p:cNvGrpSpPr>
            <a:grpSpLocks/>
          </p:cNvGrpSpPr>
          <p:nvPr/>
        </p:nvGrpSpPr>
        <p:grpSpPr bwMode="auto">
          <a:xfrm>
            <a:off x="3124200" y="4540210"/>
            <a:ext cx="1371600" cy="762000"/>
            <a:chOff x="2064" y="2688"/>
            <a:chExt cx="864" cy="480"/>
          </a:xfrm>
        </p:grpSpPr>
        <p:sp>
          <p:nvSpPr>
            <p:cNvPr id="431127" name="AutoShape 23"/>
            <p:cNvSpPr>
              <a:spLocks noChangeArrowheads="1"/>
            </p:cNvSpPr>
            <p:nvPr/>
          </p:nvSpPr>
          <p:spPr bwMode="auto">
            <a:xfrm>
              <a:off x="2496" y="2688"/>
              <a:ext cx="432" cy="480"/>
            </a:xfrm>
            <a:custGeom>
              <a:avLst/>
              <a:gdLst>
                <a:gd name="G0" fmla="+- 2650 0 0"/>
                <a:gd name="G1" fmla="+- 21600 0 2650"/>
                <a:gd name="G2" fmla="+- 21600 0 265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650" y="10800"/>
                  </a:moveTo>
                  <a:cubicBezTo>
                    <a:pt x="2650" y="15301"/>
                    <a:pt x="6299" y="18950"/>
                    <a:pt x="10800" y="18950"/>
                  </a:cubicBezTo>
                  <a:cubicBezTo>
                    <a:pt x="15301" y="18950"/>
                    <a:pt x="18950" y="15301"/>
                    <a:pt x="18950" y="10800"/>
                  </a:cubicBezTo>
                  <a:cubicBezTo>
                    <a:pt x="18950" y="6299"/>
                    <a:pt x="15301" y="2650"/>
                    <a:pt x="10800" y="2650"/>
                  </a:cubicBezTo>
                  <a:cubicBezTo>
                    <a:pt x="6299" y="2650"/>
                    <a:pt x="2650" y="6299"/>
                    <a:pt x="2650" y="10800"/>
                  </a:cubicBezTo>
                  <a:close/>
                </a:path>
              </a:pathLst>
            </a:cu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431128" name="Rectangle 24"/>
            <p:cNvSpPr>
              <a:spLocks noChangeArrowheads="1"/>
            </p:cNvSpPr>
            <p:nvPr/>
          </p:nvSpPr>
          <p:spPr bwMode="auto">
            <a:xfrm>
              <a:off x="2064" y="2880"/>
              <a:ext cx="480" cy="96"/>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endParaRPr lang="en-US"/>
            </a:p>
          </p:txBody>
        </p:sp>
        <p:sp>
          <p:nvSpPr>
            <p:cNvPr id="431129" name="Rectangle 25"/>
            <p:cNvSpPr>
              <a:spLocks noChangeArrowheads="1"/>
            </p:cNvSpPr>
            <p:nvPr/>
          </p:nvSpPr>
          <p:spPr bwMode="auto">
            <a:xfrm>
              <a:off x="2496" y="2880"/>
              <a:ext cx="96" cy="96"/>
            </a:xfrm>
            <a:prstGeom prst="rect">
              <a:avLst/>
            </a:prstGeom>
            <a:solidFill>
              <a:schemeClr val="bg1"/>
            </a:solidFill>
            <a:ln w="9525">
              <a:solidFill>
                <a:schemeClr val="bg1"/>
              </a:solidFill>
              <a:miter lim="800000"/>
              <a:headEnd/>
              <a:tailEnd/>
            </a:ln>
            <a:effectLst/>
          </p:spPr>
          <p:txBody>
            <a:bodyPr wrap="none" anchor="ctr">
              <a:prstTxWarp prst="textNoShape">
                <a:avLst/>
              </a:prstTxWarp>
            </a:bodyPr>
            <a:lstStyle/>
            <a:p>
              <a:endParaRPr lang="en-US"/>
            </a:p>
          </p:txBody>
        </p:sp>
        <p:sp>
          <p:nvSpPr>
            <p:cNvPr id="431130" name="Rectangle 26"/>
            <p:cNvSpPr>
              <a:spLocks noChangeArrowheads="1"/>
            </p:cNvSpPr>
            <p:nvPr/>
          </p:nvSpPr>
          <p:spPr bwMode="auto">
            <a:xfrm>
              <a:off x="2064" y="2880"/>
              <a:ext cx="96" cy="96"/>
            </a:xfrm>
            <a:prstGeom prst="rect">
              <a:avLst/>
            </a:prstGeom>
            <a:solidFill>
              <a:schemeClr val="bg1"/>
            </a:solidFill>
            <a:ln w="9525">
              <a:solidFill>
                <a:schemeClr val="bg1"/>
              </a:solidFill>
              <a:miter lim="800000"/>
              <a:headEnd/>
              <a:tailEnd/>
            </a:ln>
            <a:effectLst/>
          </p:spPr>
          <p:txBody>
            <a:bodyPr wrap="none" anchor="ctr">
              <a:prstTxWarp prst="textNoShape">
                <a:avLst/>
              </a:prstTxWarp>
            </a:bodyPr>
            <a:lstStyle/>
            <a:p>
              <a:endParaRPr lang="en-US"/>
            </a:p>
          </p:txBody>
        </p:sp>
      </p:grpSp>
      <p:sp>
        <p:nvSpPr>
          <p:cNvPr id="431131" name="Text Box 27"/>
          <p:cNvSpPr txBox="1">
            <a:spLocks noChangeArrowheads="1"/>
          </p:cNvSpPr>
          <p:nvPr/>
        </p:nvSpPr>
        <p:spPr bwMode="auto">
          <a:xfrm>
            <a:off x="3784600" y="5607010"/>
            <a:ext cx="635000" cy="336550"/>
          </a:xfrm>
          <a:prstGeom prst="rect">
            <a:avLst/>
          </a:prstGeom>
          <a:noFill/>
          <a:ln w="9525">
            <a:noFill/>
            <a:miter lim="800000"/>
            <a:headEnd/>
            <a:tailEnd/>
          </a:ln>
          <a:effectLst/>
        </p:spPr>
        <p:txBody>
          <a:bodyPr wrap="none">
            <a:prstTxWarp prst="textNoShape">
              <a:avLst/>
            </a:prstTxWarp>
            <a:spAutoFit/>
          </a:bodyPr>
          <a:lstStyle/>
          <a:p>
            <a:r>
              <a:rPr lang="en-US" sz="1600"/>
              <a:t>Loop</a:t>
            </a:r>
          </a:p>
        </p:txBody>
      </p:sp>
      <p:grpSp>
        <p:nvGrpSpPr>
          <p:cNvPr id="6" name="Group 28"/>
          <p:cNvGrpSpPr>
            <a:grpSpLocks/>
          </p:cNvGrpSpPr>
          <p:nvPr/>
        </p:nvGrpSpPr>
        <p:grpSpPr bwMode="auto">
          <a:xfrm>
            <a:off x="5029200" y="4159210"/>
            <a:ext cx="990600" cy="1600200"/>
            <a:chOff x="3264" y="2448"/>
            <a:chExt cx="624" cy="1008"/>
          </a:xfrm>
        </p:grpSpPr>
        <p:grpSp>
          <p:nvGrpSpPr>
            <p:cNvPr id="7" name="Group 29"/>
            <p:cNvGrpSpPr>
              <a:grpSpLocks/>
            </p:cNvGrpSpPr>
            <p:nvPr/>
          </p:nvGrpSpPr>
          <p:grpSpPr bwMode="auto">
            <a:xfrm>
              <a:off x="3360" y="2448"/>
              <a:ext cx="528" cy="1008"/>
              <a:chOff x="3264" y="2496"/>
              <a:chExt cx="528" cy="1008"/>
            </a:xfrm>
          </p:grpSpPr>
          <p:sp>
            <p:nvSpPr>
              <p:cNvPr id="431134" name="Oval 30"/>
              <p:cNvSpPr>
                <a:spLocks noChangeArrowheads="1"/>
              </p:cNvSpPr>
              <p:nvPr/>
            </p:nvSpPr>
            <p:spPr bwMode="auto">
              <a:xfrm>
                <a:off x="3264" y="2544"/>
                <a:ext cx="432" cy="816"/>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p>
            </p:txBody>
          </p:sp>
          <p:sp>
            <p:nvSpPr>
              <p:cNvPr id="431135" name="Rectangle 31"/>
              <p:cNvSpPr>
                <a:spLocks noChangeArrowheads="1"/>
              </p:cNvSpPr>
              <p:nvPr/>
            </p:nvSpPr>
            <p:spPr bwMode="auto">
              <a:xfrm>
                <a:off x="3360" y="2496"/>
                <a:ext cx="432" cy="1008"/>
              </a:xfrm>
              <a:prstGeom prst="rect">
                <a:avLst/>
              </a:prstGeom>
              <a:solidFill>
                <a:schemeClr val="bg1"/>
              </a:solidFill>
              <a:ln w="9525">
                <a:solidFill>
                  <a:schemeClr val="bg1"/>
                </a:solidFill>
                <a:miter lim="800000"/>
                <a:headEnd/>
                <a:tailEnd/>
              </a:ln>
              <a:effectLst/>
            </p:spPr>
            <p:txBody>
              <a:bodyPr wrap="none" anchor="ctr">
                <a:prstTxWarp prst="textNoShape">
                  <a:avLst/>
                </a:prstTxWarp>
              </a:bodyPr>
              <a:lstStyle/>
              <a:p>
                <a:endParaRPr lang="en-US"/>
              </a:p>
            </p:txBody>
          </p:sp>
        </p:grpSp>
        <p:sp>
          <p:nvSpPr>
            <p:cNvPr id="431136" name="Freeform 32"/>
            <p:cNvSpPr>
              <a:spLocks/>
            </p:cNvSpPr>
            <p:nvPr/>
          </p:nvSpPr>
          <p:spPr bwMode="auto">
            <a:xfrm>
              <a:off x="3378" y="2736"/>
              <a:ext cx="480" cy="144"/>
            </a:xfrm>
            <a:custGeom>
              <a:avLst/>
              <a:gdLst/>
              <a:ahLst/>
              <a:cxnLst>
                <a:cxn ang="0">
                  <a:pos x="288" y="144"/>
                </a:cxn>
                <a:cxn ang="0">
                  <a:pos x="0" y="0"/>
                </a:cxn>
                <a:cxn ang="0">
                  <a:pos x="480" y="0"/>
                </a:cxn>
              </a:cxnLst>
              <a:rect l="0" t="0" r="r" b="b"/>
              <a:pathLst>
                <a:path w="480" h="144">
                  <a:moveTo>
                    <a:pt x="288" y="144"/>
                  </a:moveTo>
                  <a:lnTo>
                    <a:pt x="0" y="0"/>
                  </a:lnTo>
                  <a:lnTo>
                    <a:pt x="480" y="0"/>
                  </a:lnTo>
                </a:path>
              </a:pathLst>
            </a:custGeom>
            <a:noFill/>
            <a:ln w="9525">
              <a:solidFill>
                <a:schemeClr val="tx1"/>
              </a:solidFill>
              <a:round/>
              <a:headEnd type="none" w="med" len="med"/>
              <a:tailEnd type="triangle" w="med" len="med"/>
            </a:ln>
            <a:effectLst/>
          </p:spPr>
          <p:txBody>
            <a:bodyPr>
              <a:prstTxWarp prst="textNoShape">
                <a:avLst/>
              </a:prstTxWarp>
            </a:bodyPr>
            <a:lstStyle/>
            <a:p>
              <a:endParaRPr lang="en-US"/>
            </a:p>
          </p:txBody>
        </p:sp>
        <p:sp>
          <p:nvSpPr>
            <p:cNvPr id="431137" name="Freeform 33"/>
            <p:cNvSpPr>
              <a:spLocks/>
            </p:cNvSpPr>
            <p:nvPr/>
          </p:nvSpPr>
          <p:spPr bwMode="auto">
            <a:xfrm rot="10800000" flipH="1">
              <a:off x="3378" y="2928"/>
              <a:ext cx="480" cy="144"/>
            </a:xfrm>
            <a:custGeom>
              <a:avLst/>
              <a:gdLst/>
              <a:ahLst/>
              <a:cxnLst>
                <a:cxn ang="0">
                  <a:pos x="288" y="144"/>
                </a:cxn>
                <a:cxn ang="0">
                  <a:pos x="0" y="0"/>
                </a:cxn>
                <a:cxn ang="0">
                  <a:pos x="480" y="0"/>
                </a:cxn>
              </a:cxnLst>
              <a:rect l="0" t="0" r="r" b="b"/>
              <a:pathLst>
                <a:path w="480" h="144">
                  <a:moveTo>
                    <a:pt x="288" y="144"/>
                  </a:moveTo>
                  <a:lnTo>
                    <a:pt x="0" y="0"/>
                  </a:lnTo>
                  <a:lnTo>
                    <a:pt x="480" y="0"/>
                  </a:lnTo>
                </a:path>
              </a:pathLst>
            </a:custGeom>
            <a:noFill/>
            <a:ln w="9525">
              <a:solidFill>
                <a:schemeClr val="tx1"/>
              </a:solidFill>
              <a:round/>
              <a:headEnd type="none" w="med" len="med"/>
              <a:tailEnd type="triangle" w="med" len="med"/>
            </a:ln>
            <a:effectLst/>
          </p:spPr>
          <p:txBody>
            <a:bodyPr>
              <a:prstTxWarp prst="textNoShape">
                <a:avLst/>
              </a:prstTxWarp>
            </a:bodyPr>
            <a:lstStyle/>
            <a:p>
              <a:endParaRPr lang="en-US"/>
            </a:p>
          </p:txBody>
        </p:sp>
        <p:sp>
          <p:nvSpPr>
            <p:cNvPr id="431138" name="Freeform 34"/>
            <p:cNvSpPr>
              <a:spLocks/>
            </p:cNvSpPr>
            <p:nvPr/>
          </p:nvSpPr>
          <p:spPr bwMode="auto">
            <a:xfrm>
              <a:off x="3264" y="2928"/>
              <a:ext cx="480" cy="384"/>
            </a:xfrm>
            <a:custGeom>
              <a:avLst/>
              <a:gdLst/>
              <a:ahLst/>
              <a:cxnLst>
                <a:cxn ang="0">
                  <a:pos x="0" y="384"/>
                </a:cxn>
                <a:cxn ang="0">
                  <a:pos x="480" y="384"/>
                </a:cxn>
                <a:cxn ang="0">
                  <a:pos x="480" y="0"/>
                </a:cxn>
                <a:cxn ang="0">
                  <a:pos x="432" y="0"/>
                </a:cxn>
                <a:cxn ang="0">
                  <a:pos x="384" y="48"/>
                </a:cxn>
              </a:cxnLst>
              <a:rect l="0" t="0" r="r" b="b"/>
              <a:pathLst>
                <a:path w="480" h="384">
                  <a:moveTo>
                    <a:pt x="0" y="384"/>
                  </a:moveTo>
                  <a:lnTo>
                    <a:pt x="480" y="384"/>
                  </a:lnTo>
                  <a:lnTo>
                    <a:pt x="480" y="0"/>
                  </a:lnTo>
                  <a:lnTo>
                    <a:pt x="432" y="0"/>
                  </a:lnTo>
                  <a:lnTo>
                    <a:pt x="384" y="48"/>
                  </a:lnTo>
                </a:path>
              </a:pathLst>
            </a:custGeom>
            <a:noFill/>
            <a:ln w="9525">
              <a:solidFill>
                <a:schemeClr val="hlink"/>
              </a:solidFill>
              <a:round/>
              <a:headEnd/>
              <a:tailEnd/>
            </a:ln>
            <a:effectLst/>
          </p:spPr>
          <p:txBody>
            <a:bodyPr>
              <a:prstTxWarp prst="textNoShape">
                <a:avLst/>
              </a:prstTxWarp>
            </a:bodyPr>
            <a:lstStyle/>
            <a:p>
              <a:endParaRPr lang="en-US"/>
            </a:p>
          </p:txBody>
        </p:sp>
        <p:sp>
          <p:nvSpPr>
            <p:cNvPr id="431139" name="Freeform 35"/>
            <p:cNvSpPr>
              <a:spLocks/>
            </p:cNvSpPr>
            <p:nvPr/>
          </p:nvSpPr>
          <p:spPr bwMode="auto">
            <a:xfrm>
              <a:off x="3264" y="2832"/>
              <a:ext cx="528" cy="528"/>
            </a:xfrm>
            <a:custGeom>
              <a:avLst/>
              <a:gdLst/>
              <a:ahLst/>
              <a:cxnLst>
                <a:cxn ang="0">
                  <a:pos x="0" y="528"/>
                </a:cxn>
                <a:cxn ang="0">
                  <a:pos x="528" y="528"/>
                </a:cxn>
                <a:cxn ang="0">
                  <a:pos x="528" y="48"/>
                </a:cxn>
                <a:cxn ang="0">
                  <a:pos x="432" y="48"/>
                </a:cxn>
                <a:cxn ang="0">
                  <a:pos x="384" y="0"/>
                </a:cxn>
              </a:cxnLst>
              <a:rect l="0" t="0" r="r" b="b"/>
              <a:pathLst>
                <a:path w="528" h="528">
                  <a:moveTo>
                    <a:pt x="0" y="528"/>
                  </a:moveTo>
                  <a:lnTo>
                    <a:pt x="528" y="528"/>
                  </a:lnTo>
                  <a:lnTo>
                    <a:pt x="528" y="48"/>
                  </a:lnTo>
                  <a:lnTo>
                    <a:pt x="432" y="48"/>
                  </a:lnTo>
                  <a:lnTo>
                    <a:pt x="384" y="0"/>
                  </a:lnTo>
                </a:path>
              </a:pathLst>
            </a:custGeom>
            <a:noFill/>
            <a:ln w="9525">
              <a:solidFill>
                <a:schemeClr val="hlink"/>
              </a:solidFill>
              <a:round/>
              <a:headEnd/>
              <a:tailEnd/>
            </a:ln>
            <a:effectLst/>
          </p:spPr>
          <p:txBody>
            <a:bodyPr>
              <a:prstTxWarp prst="textNoShape">
                <a:avLst/>
              </a:prstTxWarp>
            </a:bodyPr>
            <a:lstStyle/>
            <a:p>
              <a:endParaRPr lang="en-US"/>
            </a:p>
          </p:txBody>
        </p:sp>
      </p:grpSp>
      <p:sp>
        <p:nvSpPr>
          <p:cNvPr id="431140" name="Text Box 36"/>
          <p:cNvSpPr txBox="1">
            <a:spLocks noChangeArrowheads="1"/>
          </p:cNvSpPr>
          <p:nvPr/>
        </p:nvSpPr>
        <p:spPr bwMode="auto">
          <a:xfrm>
            <a:off x="5086350" y="5607010"/>
            <a:ext cx="1085850" cy="581025"/>
          </a:xfrm>
          <a:prstGeom prst="rect">
            <a:avLst/>
          </a:prstGeom>
          <a:noFill/>
          <a:ln w="9525">
            <a:noFill/>
            <a:miter lim="800000"/>
            <a:headEnd/>
            <a:tailEnd/>
          </a:ln>
          <a:effectLst/>
        </p:spPr>
        <p:txBody>
          <a:bodyPr wrap="none">
            <a:prstTxWarp prst="textNoShape">
              <a:avLst/>
            </a:prstTxWarp>
            <a:spAutoFit/>
          </a:bodyPr>
          <a:lstStyle/>
          <a:p>
            <a:r>
              <a:rPr lang="en-US" sz="1600"/>
              <a:t>Parabolic </a:t>
            </a:r>
          </a:p>
          <a:p>
            <a:r>
              <a:rPr lang="en-US" sz="1600"/>
              <a:t>Reflector</a:t>
            </a:r>
          </a:p>
        </p:txBody>
      </p:sp>
      <p:sp>
        <p:nvSpPr>
          <p:cNvPr id="431141" name="AutoShape 37"/>
          <p:cNvSpPr>
            <a:spLocks noChangeArrowheads="1"/>
          </p:cNvSpPr>
          <p:nvPr/>
        </p:nvSpPr>
        <p:spPr bwMode="auto">
          <a:xfrm>
            <a:off x="6648450" y="4673560"/>
            <a:ext cx="676275" cy="323850"/>
          </a:xfrm>
          <a:prstGeom prst="parallelogram">
            <a:avLst>
              <a:gd name="adj" fmla="val 40344"/>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431142" name="Line 38"/>
          <p:cNvSpPr>
            <a:spLocks noChangeShapeType="1"/>
          </p:cNvSpPr>
          <p:nvPr/>
        </p:nvSpPr>
        <p:spPr bwMode="auto">
          <a:xfrm>
            <a:off x="6477000" y="5073610"/>
            <a:ext cx="0" cy="2286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43" name="Line 39"/>
          <p:cNvSpPr>
            <a:spLocks noChangeShapeType="1"/>
          </p:cNvSpPr>
          <p:nvPr/>
        </p:nvSpPr>
        <p:spPr bwMode="auto">
          <a:xfrm>
            <a:off x="7315200" y="5073610"/>
            <a:ext cx="0" cy="2286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44" name="Line 40"/>
          <p:cNvSpPr>
            <a:spLocks noChangeShapeType="1"/>
          </p:cNvSpPr>
          <p:nvPr/>
        </p:nvSpPr>
        <p:spPr bwMode="auto">
          <a:xfrm>
            <a:off x="7610475" y="4540210"/>
            <a:ext cx="0" cy="2286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45" name="Line 41"/>
          <p:cNvSpPr>
            <a:spLocks noChangeShapeType="1"/>
          </p:cNvSpPr>
          <p:nvPr/>
        </p:nvSpPr>
        <p:spPr bwMode="auto">
          <a:xfrm>
            <a:off x="6477000" y="5302210"/>
            <a:ext cx="8382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46" name="Line 42"/>
          <p:cNvSpPr>
            <a:spLocks noChangeShapeType="1"/>
          </p:cNvSpPr>
          <p:nvPr/>
        </p:nvSpPr>
        <p:spPr bwMode="auto">
          <a:xfrm flipV="1">
            <a:off x="7315200" y="4768810"/>
            <a:ext cx="304800" cy="5334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47" name="Text Box 43"/>
          <p:cNvSpPr txBox="1">
            <a:spLocks noChangeArrowheads="1"/>
          </p:cNvSpPr>
          <p:nvPr/>
        </p:nvSpPr>
        <p:spPr bwMode="auto">
          <a:xfrm>
            <a:off x="6457950" y="5607010"/>
            <a:ext cx="1065213" cy="336550"/>
          </a:xfrm>
          <a:prstGeom prst="rect">
            <a:avLst/>
          </a:prstGeom>
          <a:noFill/>
          <a:ln w="9525">
            <a:noFill/>
            <a:miter lim="800000"/>
            <a:headEnd/>
            <a:tailEnd/>
          </a:ln>
          <a:effectLst/>
        </p:spPr>
        <p:txBody>
          <a:bodyPr wrap="none">
            <a:prstTxWarp prst="textNoShape">
              <a:avLst/>
            </a:prstTxWarp>
            <a:spAutoFit/>
          </a:bodyPr>
          <a:lstStyle/>
          <a:p>
            <a:r>
              <a:rPr lang="en-US" sz="1600"/>
              <a:t>Microstrip</a:t>
            </a:r>
          </a:p>
        </p:txBody>
      </p:sp>
      <p:grpSp>
        <p:nvGrpSpPr>
          <p:cNvPr id="8" name="Group 44"/>
          <p:cNvGrpSpPr>
            <a:grpSpLocks/>
          </p:cNvGrpSpPr>
          <p:nvPr/>
        </p:nvGrpSpPr>
        <p:grpSpPr bwMode="auto">
          <a:xfrm>
            <a:off x="8077200" y="4464010"/>
            <a:ext cx="838200" cy="762000"/>
            <a:chOff x="4944" y="2640"/>
            <a:chExt cx="528" cy="480"/>
          </a:xfrm>
        </p:grpSpPr>
        <p:sp>
          <p:nvSpPr>
            <p:cNvPr id="431149" name="AutoShape 45"/>
            <p:cNvSpPr>
              <a:spLocks noChangeArrowheads="1"/>
            </p:cNvSpPr>
            <p:nvPr/>
          </p:nvSpPr>
          <p:spPr bwMode="auto">
            <a:xfrm>
              <a:off x="4944" y="2880"/>
              <a:ext cx="240" cy="144"/>
            </a:xfrm>
            <a:prstGeom prst="cube">
              <a:avLst>
                <a:gd name="adj" fmla="val 25000"/>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431150" name="Line 46"/>
            <p:cNvSpPr>
              <a:spLocks noChangeShapeType="1"/>
            </p:cNvSpPr>
            <p:nvPr/>
          </p:nvSpPr>
          <p:spPr bwMode="auto">
            <a:xfrm flipV="1">
              <a:off x="5184" y="2640"/>
              <a:ext cx="288" cy="24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51" name="Line 47"/>
            <p:cNvSpPr>
              <a:spLocks noChangeShapeType="1"/>
            </p:cNvSpPr>
            <p:nvPr/>
          </p:nvSpPr>
          <p:spPr bwMode="auto">
            <a:xfrm flipV="1">
              <a:off x="5136" y="2832"/>
              <a:ext cx="288" cy="96"/>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52" name="Line 48"/>
            <p:cNvSpPr>
              <a:spLocks noChangeShapeType="1"/>
            </p:cNvSpPr>
            <p:nvPr/>
          </p:nvSpPr>
          <p:spPr bwMode="auto">
            <a:xfrm flipH="1">
              <a:off x="5424" y="2640"/>
              <a:ext cx="48" cy="192"/>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53" name="Line 49"/>
            <p:cNvSpPr>
              <a:spLocks noChangeShapeType="1"/>
            </p:cNvSpPr>
            <p:nvPr/>
          </p:nvSpPr>
          <p:spPr bwMode="auto">
            <a:xfrm>
              <a:off x="5136" y="3024"/>
              <a:ext cx="288" cy="96"/>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54" name="Line 50"/>
            <p:cNvSpPr>
              <a:spLocks noChangeShapeType="1"/>
            </p:cNvSpPr>
            <p:nvPr/>
          </p:nvSpPr>
          <p:spPr bwMode="auto">
            <a:xfrm>
              <a:off x="5424" y="2832"/>
              <a:ext cx="0" cy="288"/>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55" name="Line 51"/>
            <p:cNvSpPr>
              <a:spLocks noChangeShapeType="1"/>
            </p:cNvSpPr>
            <p:nvPr/>
          </p:nvSpPr>
          <p:spPr bwMode="auto">
            <a:xfrm flipV="1">
              <a:off x="5184" y="2880"/>
              <a:ext cx="288" cy="96"/>
            </a:xfrm>
            <a:prstGeom prst="line">
              <a:avLst/>
            </a:prstGeom>
            <a:noFill/>
            <a:ln w="9525">
              <a:solidFill>
                <a:schemeClr val="tx1"/>
              </a:solidFill>
              <a:prstDash val="dash"/>
              <a:round/>
              <a:headEnd/>
              <a:tailEnd/>
            </a:ln>
            <a:effectLst/>
          </p:spPr>
          <p:txBody>
            <a:bodyPr>
              <a:prstTxWarp prst="textNoShape">
                <a:avLst/>
              </a:prstTxWarp>
            </a:bodyPr>
            <a:lstStyle/>
            <a:p>
              <a:endParaRPr lang="en-US"/>
            </a:p>
          </p:txBody>
        </p:sp>
        <p:sp>
          <p:nvSpPr>
            <p:cNvPr id="431156" name="Line 52"/>
            <p:cNvSpPr>
              <a:spLocks noChangeShapeType="1"/>
            </p:cNvSpPr>
            <p:nvPr/>
          </p:nvSpPr>
          <p:spPr bwMode="auto">
            <a:xfrm flipV="1">
              <a:off x="5472" y="2640"/>
              <a:ext cx="0" cy="24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1157" name="Line 53"/>
            <p:cNvSpPr>
              <a:spLocks noChangeShapeType="1"/>
            </p:cNvSpPr>
            <p:nvPr/>
          </p:nvSpPr>
          <p:spPr bwMode="auto">
            <a:xfrm flipH="1">
              <a:off x="5424" y="2880"/>
              <a:ext cx="48" cy="240"/>
            </a:xfrm>
            <a:prstGeom prst="line">
              <a:avLst/>
            </a:prstGeom>
            <a:noFill/>
            <a:ln w="9525">
              <a:solidFill>
                <a:schemeClr val="tx1"/>
              </a:solidFill>
              <a:round/>
              <a:headEnd/>
              <a:tailEnd/>
            </a:ln>
            <a:effectLst/>
          </p:spPr>
          <p:txBody>
            <a:bodyPr>
              <a:prstTxWarp prst="textNoShape">
                <a:avLst/>
              </a:prstTxWarp>
            </a:bodyPr>
            <a:lstStyle/>
            <a:p>
              <a:endParaRPr lang="en-US"/>
            </a:p>
          </p:txBody>
        </p:sp>
      </p:grpSp>
      <p:sp>
        <p:nvSpPr>
          <p:cNvPr id="431158" name="Text Box 54"/>
          <p:cNvSpPr txBox="1">
            <a:spLocks noChangeArrowheads="1"/>
          </p:cNvSpPr>
          <p:nvPr/>
        </p:nvSpPr>
        <p:spPr bwMode="auto">
          <a:xfrm>
            <a:off x="7975600" y="5530810"/>
            <a:ext cx="939800" cy="581025"/>
          </a:xfrm>
          <a:prstGeom prst="rect">
            <a:avLst/>
          </a:prstGeom>
          <a:noFill/>
          <a:ln w="9525">
            <a:noFill/>
            <a:miter lim="800000"/>
            <a:headEnd/>
            <a:tailEnd/>
          </a:ln>
          <a:effectLst/>
        </p:spPr>
        <p:txBody>
          <a:bodyPr wrap="none">
            <a:prstTxWarp prst="textNoShape">
              <a:avLst/>
            </a:prstTxWarp>
            <a:spAutoFit/>
          </a:bodyPr>
          <a:lstStyle/>
          <a:p>
            <a:pPr algn="ctr"/>
            <a:r>
              <a:rPr lang="en-US" sz="1600"/>
              <a:t>Horn </a:t>
            </a:r>
          </a:p>
          <a:p>
            <a:pPr algn="ctr"/>
            <a:r>
              <a:rPr lang="en-US" sz="1600"/>
              <a:t>Antenna</a:t>
            </a:r>
          </a:p>
        </p:txBody>
      </p:sp>
      <p:sp>
        <p:nvSpPr>
          <p:cNvPr id="9" name="Slide Number Placeholder 8"/>
          <p:cNvSpPr>
            <a:spLocks noGrp="1"/>
          </p:cNvSpPr>
          <p:nvPr>
            <p:ph type="sldNum" sz="quarter" idx="12"/>
          </p:nvPr>
        </p:nvSpPr>
        <p:spPr/>
        <p:txBody>
          <a:bodyPr/>
          <a:lstStyle/>
          <a:p>
            <a:fld id="{D139F429-8910-EE4A-AE0E-DB70C9E71E0A}" type="slidenum">
              <a:rPr lang="en-US" smtClean="0"/>
              <a:pPr/>
              <a:t>39</a:t>
            </a:fld>
            <a:endParaRPr lang="en-US"/>
          </a:p>
        </p:txBody>
      </p:sp>
    </p:spTree>
    <p:extLst>
      <p:ext uri="{BB962C8B-B14F-4D97-AF65-F5344CB8AC3E}">
        <p14:creationId xmlns:p14="http://schemas.microsoft.com/office/powerpoint/2010/main" val="36642183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sideCover.emf"/>
          <p:cNvPicPr>
            <a:picLocks noChangeAspect="1"/>
          </p:cNvPicPr>
          <p:nvPr/>
        </p:nvPicPr>
        <p:blipFill>
          <a:blip r:embed="rId2" cstate="print"/>
          <a:stretch>
            <a:fillRect/>
          </a:stretch>
        </p:blipFill>
        <p:spPr>
          <a:xfrm>
            <a:off x="0" y="249285"/>
            <a:ext cx="9144000" cy="6359429"/>
          </a:xfrm>
          <a:prstGeom prst="rect">
            <a:avLst/>
          </a:prstGeom>
        </p:spPr>
      </p:pic>
      <p:sp>
        <p:nvSpPr>
          <p:cNvPr id="6" name="TextBox 5"/>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4</a:t>
            </a:fld>
            <a:endParaRPr lang="en-US" dirty="0"/>
          </a:p>
        </p:txBody>
      </p:sp>
      <p:sp>
        <p:nvSpPr>
          <p:cNvPr id="2" name="Oval 1"/>
          <p:cNvSpPr/>
          <p:nvPr/>
        </p:nvSpPr>
        <p:spPr>
          <a:xfrm>
            <a:off x="1543041" y="3929032"/>
            <a:ext cx="2919908" cy="1756788"/>
          </a:xfrm>
          <a:prstGeom prst="ellipse">
            <a:avLst/>
          </a:prstGeom>
          <a:solidFill>
            <a:schemeClr val="accent1">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CHAPTER 2</a:t>
            </a:r>
          </a:p>
          <a:p>
            <a:pPr algn="ctr"/>
            <a:r>
              <a:rPr lang="en-US" dirty="0" smtClean="0"/>
              <a:t>(more details than there)</a:t>
            </a:r>
            <a:endParaRPr lang="en-US" dirty="0"/>
          </a:p>
        </p:txBody>
      </p:sp>
    </p:spTree>
    <p:extLst>
      <p:ext uri="{BB962C8B-B14F-4D97-AF65-F5344CB8AC3E}">
        <p14:creationId xmlns:p14="http://schemas.microsoft.com/office/powerpoint/2010/main" val="17746871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 – transmission media</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2642856939"/>
              </p:ext>
            </p:extLst>
          </p:nvPr>
        </p:nvGraphicFramePr>
        <p:xfrm>
          <a:off x="335680" y="2059927"/>
          <a:ext cx="8504241" cy="3032760"/>
        </p:xfrm>
        <a:graphic>
          <a:graphicData uri="http://schemas.openxmlformats.org/drawingml/2006/table">
            <a:tbl>
              <a:tblPr firstRow="1" bandRow="1">
                <a:tableStyleId>{5C22544A-7EE6-4342-B048-85BDC9FD1C3A}</a:tableStyleId>
              </a:tblPr>
              <a:tblGrid>
                <a:gridCol w="1417373"/>
                <a:gridCol w="1417373"/>
                <a:gridCol w="1130829"/>
                <a:gridCol w="1295400"/>
                <a:gridCol w="1596289"/>
                <a:gridCol w="1646977"/>
              </a:tblGrid>
              <a:tr h="370840">
                <a:tc>
                  <a:txBody>
                    <a:bodyPr/>
                    <a:lstStyle/>
                    <a:p>
                      <a:r>
                        <a:rPr lang="en-US" dirty="0" smtClean="0"/>
                        <a:t>Cable</a:t>
                      </a:r>
                      <a:r>
                        <a:rPr lang="en-US" baseline="0" dirty="0" smtClean="0"/>
                        <a:t> type</a:t>
                      </a:r>
                      <a:endParaRPr lang="en-US" dirty="0"/>
                    </a:p>
                  </a:txBody>
                  <a:tcPr/>
                </a:tc>
                <a:tc>
                  <a:txBody>
                    <a:bodyPr/>
                    <a:lstStyle/>
                    <a:p>
                      <a:r>
                        <a:rPr lang="en-US" dirty="0" smtClean="0"/>
                        <a:t>Cost</a:t>
                      </a:r>
                      <a:endParaRPr lang="en-US" dirty="0"/>
                    </a:p>
                  </a:txBody>
                  <a:tcPr/>
                </a:tc>
                <a:tc>
                  <a:txBody>
                    <a:bodyPr/>
                    <a:lstStyle/>
                    <a:p>
                      <a:r>
                        <a:rPr lang="en-US" dirty="0" smtClean="0"/>
                        <a:t>Ease of use</a:t>
                      </a:r>
                      <a:endParaRPr lang="en-US" dirty="0"/>
                    </a:p>
                  </a:txBody>
                  <a:tcPr/>
                </a:tc>
                <a:tc>
                  <a:txBody>
                    <a:bodyPr/>
                    <a:lstStyle/>
                    <a:p>
                      <a:r>
                        <a:rPr lang="en-US" dirty="0" smtClean="0"/>
                        <a:t>Capacity</a:t>
                      </a:r>
                      <a:endParaRPr lang="en-US" dirty="0"/>
                    </a:p>
                  </a:txBody>
                  <a:tcPr/>
                </a:tc>
                <a:tc>
                  <a:txBody>
                    <a:bodyPr/>
                    <a:lstStyle/>
                    <a:p>
                      <a:r>
                        <a:rPr lang="en-US" dirty="0" smtClean="0"/>
                        <a:t>Noise</a:t>
                      </a:r>
                      <a:r>
                        <a:rPr lang="en-US" baseline="0" dirty="0" smtClean="0"/>
                        <a:t> Susceptibility</a:t>
                      </a:r>
                      <a:endParaRPr lang="en-US" dirty="0"/>
                    </a:p>
                  </a:txBody>
                  <a:tcPr/>
                </a:tc>
                <a:tc>
                  <a:txBody>
                    <a:bodyPr/>
                    <a:lstStyle/>
                    <a:p>
                      <a:r>
                        <a:rPr lang="en-US" dirty="0" smtClean="0"/>
                        <a:t>EM radiation (interference)</a:t>
                      </a:r>
                      <a:endParaRPr lang="en-US" dirty="0"/>
                    </a:p>
                  </a:txBody>
                  <a:tcPr/>
                </a:tc>
              </a:tr>
              <a:tr h="370840">
                <a:tc>
                  <a:txBody>
                    <a:bodyPr/>
                    <a:lstStyle/>
                    <a:p>
                      <a:r>
                        <a:rPr lang="en-US" dirty="0" smtClean="0"/>
                        <a:t>Twisted pair</a:t>
                      </a:r>
                      <a:endParaRPr lang="en-US" dirty="0"/>
                    </a:p>
                  </a:txBody>
                  <a:tcPr/>
                </a:tc>
                <a:tc>
                  <a:txBody>
                    <a:bodyPr/>
                    <a:lstStyle/>
                    <a:p>
                      <a:r>
                        <a:rPr lang="en-US" dirty="0" smtClean="0"/>
                        <a:t>Low</a:t>
                      </a:r>
                      <a:endParaRPr lang="en-US" dirty="0"/>
                    </a:p>
                  </a:txBody>
                  <a:tcPr/>
                </a:tc>
                <a:tc>
                  <a:txBody>
                    <a:bodyPr/>
                    <a:lstStyle/>
                    <a:p>
                      <a:r>
                        <a:rPr lang="en-US" dirty="0" smtClean="0"/>
                        <a:t>High</a:t>
                      </a:r>
                      <a:endParaRPr lang="en-US" dirty="0"/>
                    </a:p>
                  </a:txBody>
                  <a:tcPr/>
                </a:tc>
                <a:tc>
                  <a:txBody>
                    <a:bodyPr/>
                    <a:lstStyle/>
                    <a:p>
                      <a:r>
                        <a:rPr lang="en-US" dirty="0" smtClean="0"/>
                        <a:t>Low</a:t>
                      </a:r>
                      <a:endParaRPr lang="en-US" dirty="0"/>
                    </a:p>
                  </a:txBody>
                  <a:tcPr/>
                </a:tc>
                <a:tc>
                  <a:txBody>
                    <a:bodyPr/>
                    <a:lstStyle/>
                    <a:p>
                      <a:r>
                        <a:rPr lang="en-US" dirty="0" smtClean="0"/>
                        <a:t>High</a:t>
                      </a:r>
                      <a:endParaRPr lang="en-US" dirty="0"/>
                    </a:p>
                  </a:txBody>
                  <a:tcPr/>
                </a:tc>
                <a:tc>
                  <a:txBody>
                    <a:bodyPr/>
                    <a:lstStyle/>
                    <a:p>
                      <a:r>
                        <a:rPr lang="en-US" dirty="0" smtClean="0"/>
                        <a:t>High</a:t>
                      </a:r>
                      <a:endParaRPr lang="en-US" dirty="0"/>
                    </a:p>
                  </a:txBody>
                  <a:tcPr/>
                </a:tc>
              </a:tr>
              <a:tr h="370840">
                <a:tc>
                  <a:txBody>
                    <a:bodyPr/>
                    <a:lstStyle/>
                    <a:p>
                      <a:r>
                        <a:rPr lang="en-US" dirty="0" smtClean="0"/>
                        <a:t>Coax</a:t>
                      </a:r>
                      <a:endParaRPr lang="en-US" dirty="0"/>
                    </a:p>
                  </a:txBody>
                  <a:tcPr/>
                </a:tc>
                <a:tc>
                  <a:txBody>
                    <a:bodyPr/>
                    <a:lstStyle/>
                    <a:p>
                      <a:r>
                        <a:rPr lang="en-US" dirty="0" smtClean="0"/>
                        <a:t>Medium</a:t>
                      </a:r>
                      <a:endParaRPr lang="en-US" dirty="0"/>
                    </a:p>
                  </a:txBody>
                  <a:tcPr/>
                </a:tc>
                <a:tc>
                  <a:txBody>
                    <a:bodyPr/>
                    <a:lstStyle/>
                    <a:p>
                      <a:r>
                        <a:rPr lang="en-US" dirty="0" smtClean="0"/>
                        <a:t>Medium</a:t>
                      </a:r>
                      <a:endParaRPr lang="en-US" dirty="0"/>
                    </a:p>
                  </a:txBody>
                  <a:tcPr/>
                </a:tc>
                <a:tc>
                  <a:txBody>
                    <a:bodyPr/>
                    <a:lstStyle/>
                    <a:p>
                      <a:r>
                        <a:rPr lang="en-US" dirty="0" smtClean="0"/>
                        <a:t>Good</a:t>
                      </a:r>
                      <a:endParaRPr lang="en-US" dirty="0"/>
                    </a:p>
                  </a:txBody>
                  <a:tcPr/>
                </a:tc>
                <a:tc>
                  <a:txBody>
                    <a:bodyPr/>
                    <a:lstStyle/>
                    <a:p>
                      <a:r>
                        <a:rPr lang="en-US" dirty="0" smtClean="0"/>
                        <a:t>Lower</a:t>
                      </a:r>
                      <a:endParaRPr lang="en-US" dirty="0"/>
                    </a:p>
                  </a:txBody>
                  <a:tcPr/>
                </a:tc>
                <a:tc>
                  <a:txBody>
                    <a:bodyPr/>
                    <a:lstStyle/>
                    <a:p>
                      <a:r>
                        <a:rPr lang="en-US" dirty="0" smtClean="0"/>
                        <a:t>Lower</a:t>
                      </a:r>
                      <a:endParaRPr lang="en-US" dirty="0"/>
                    </a:p>
                  </a:txBody>
                  <a:tcPr/>
                </a:tc>
              </a:tr>
              <a:tr h="370840">
                <a:tc>
                  <a:txBody>
                    <a:bodyPr/>
                    <a:lstStyle/>
                    <a:p>
                      <a:r>
                        <a:rPr lang="en-US" dirty="0" smtClean="0"/>
                        <a:t>Multimode</a:t>
                      </a:r>
                      <a:r>
                        <a:rPr lang="en-US" baseline="0" dirty="0" smtClean="0"/>
                        <a:t> Fiber</a:t>
                      </a:r>
                      <a:endParaRPr lang="en-US" dirty="0"/>
                    </a:p>
                  </a:txBody>
                  <a:tcPr/>
                </a:tc>
                <a:tc>
                  <a:txBody>
                    <a:bodyPr/>
                    <a:lstStyle/>
                    <a:p>
                      <a:r>
                        <a:rPr lang="en-US" dirty="0" smtClean="0"/>
                        <a:t>Medium</a:t>
                      </a:r>
                      <a:endParaRPr lang="en-US" dirty="0"/>
                    </a:p>
                  </a:txBody>
                  <a:tcPr/>
                </a:tc>
                <a:tc>
                  <a:txBody>
                    <a:bodyPr/>
                    <a:lstStyle/>
                    <a:p>
                      <a:r>
                        <a:rPr lang="en-US" dirty="0" smtClean="0"/>
                        <a:t>Medium</a:t>
                      </a:r>
                      <a:endParaRPr lang="en-US" dirty="0"/>
                    </a:p>
                  </a:txBody>
                  <a:tcPr/>
                </a:tc>
                <a:tc>
                  <a:txBody>
                    <a:bodyPr/>
                    <a:lstStyle/>
                    <a:p>
                      <a:r>
                        <a:rPr lang="en-US" dirty="0" smtClean="0"/>
                        <a:t>High</a:t>
                      </a:r>
                      <a:endParaRPr lang="en-US" dirty="0"/>
                    </a:p>
                  </a:txBody>
                  <a:tcPr/>
                </a:tc>
                <a:tc>
                  <a:txBody>
                    <a:bodyPr/>
                    <a:lstStyle/>
                    <a:p>
                      <a:r>
                        <a:rPr lang="en-US" dirty="0" smtClean="0"/>
                        <a:t>Very low</a:t>
                      </a:r>
                      <a:endParaRPr lang="en-US" dirty="0"/>
                    </a:p>
                  </a:txBody>
                  <a:tcPr/>
                </a:tc>
                <a:tc>
                  <a:txBody>
                    <a:bodyPr/>
                    <a:lstStyle/>
                    <a:p>
                      <a:r>
                        <a:rPr lang="en-US" dirty="0" smtClean="0"/>
                        <a:t>Almost</a:t>
                      </a:r>
                      <a:r>
                        <a:rPr lang="en-US" baseline="0" dirty="0" smtClean="0"/>
                        <a:t> zero</a:t>
                      </a:r>
                      <a:endParaRPr lang="en-US" dirty="0"/>
                    </a:p>
                  </a:txBody>
                  <a:tcPr/>
                </a:tc>
              </a:tr>
              <a:tr h="370840">
                <a:tc>
                  <a:txBody>
                    <a:bodyPr/>
                    <a:lstStyle/>
                    <a:p>
                      <a:r>
                        <a:rPr lang="en-US" dirty="0" smtClean="0"/>
                        <a:t>Single mode fiber</a:t>
                      </a:r>
                      <a:endParaRPr lang="en-US" dirty="0"/>
                    </a:p>
                  </a:txBody>
                  <a:tcPr/>
                </a:tc>
                <a:tc>
                  <a:txBody>
                    <a:bodyPr/>
                    <a:lstStyle/>
                    <a:p>
                      <a:r>
                        <a:rPr lang="en-US" dirty="0" smtClean="0"/>
                        <a:t>Highest</a:t>
                      </a:r>
                      <a:endParaRPr lang="en-US" dirty="0"/>
                    </a:p>
                  </a:txBody>
                  <a:tcPr/>
                </a:tc>
                <a:tc>
                  <a:txBody>
                    <a:bodyPr/>
                    <a:lstStyle/>
                    <a:p>
                      <a:r>
                        <a:rPr lang="en-US" dirty="0" smtClean="0"/>
                        <a:t>Lowest</a:t>
                      </a:r>
                      <a:endParaRPr lang="en-US" dirty="0"/>
                    </a:p>
                  </a:txBody>
                  <a:tcPr/>
                </a:tc>
                <a:tc>
                  <a:txBody>
                    <a:bodyPr/>
                    <a:lstStyle/>
                    <a:p>
                      <a:r>
                        <a:rPr lang="en-US" dirty="0" smtClean="0"/>
                        <a:t>Highest</a:t>
                      </a:r>
                      <a:endParaRPr lang="en-US" dirty="0"/>
                    </a:p>
                  </a:txBody>
                  <a:tcPr/>
                </a:tc>
                <a:tc>
                  <a:txBody>
                    <a:bodyPr/>
                    <a:lstStyle/>
                    <a:p>
                      <a:r>
                        <a:rPr lang="en-US" dirty="0" smtClean="0"/>
                        <a:t>Very low</a:t>
                      </a:r>
                      <a:endParaRPr lang="en-US" dirty="0"/>
                    </a:p>
                  </a:txBody>
                  <a:tcPr/>
                </a:tc>
                <a:tc>
                  <a:txBody>
                    <a:bodyPr/>
                    <a:lstStyle/>
                    <a:p>
                      <a:r>
                        <a:rPr lang="en-US" dirty="0" smtClean="0"/>
                        <a:t>Almost zero</a:t>
                      </a:r>
                      <a:endParaRPr lang="en-US" dirty="0"/>
                    </a:p>
                  </a:txBody>
                  <a:tcPr/>
                </a:tc>
              </a:tr>
              <a:tr h="370840">
                <a:tc>
                  <a:txBody>
                    <a:bodyPr/>
                    <a:lstStyle/>
                    <a:p>
                      <a:r>
                        <a:rPr lang="en-US" dirty="0" smtClean="0"/>
                        <a:t>Wireless</a:t>
                      </a:r>
                      <a:endParaRPr lang="en-US" dirty="0"/>
                    </a:p>
                  </a:txBody>
                  <a:tcPr/>
                </a:tc>
                <a:tc>
                  <a:txBody>
                    <a:bodyPr/>
                    <a:lstStyle/>
                    <a:p>
                      <a:r>
                        <a:rPr lang="en-US" b="1" dirty="0" smtClean="0"/>
                        <a:t>Variable</a:t>
                      </a:r>
                      <a:endParaRPr lang="en-US" b="1" dirty="0"/>
                    </a:p>
                  </a:txBody>
                  <a:tcPr/>
                </a:tc>
                <a:tc>
                  <a:txBody>
                    <a:bodyPr/>
                    <a:lstStyle/>
                    <a:p>
                      <a:r>
                        <a:rPr lang="en-US" b="1" dirty="0" smtClean="0"/>
                        <a:t>Variable</a:t>
                      </a:r>
                      <a:endParaRPr lang="en-US" b="1" dirty="0"/>
                    </a:p>
                  </a:txBody>
                  <a:tcPr/>
                </a:tc>
                <a:tc>
                  <a:txBody>
                    <a:bodyPr/>
                    <a:lstStyle/>
                    <a:p>
                      <a:r>
                        <a:rPr lang="en-US" dirty="0" smtClean="0"/>
                        <a:t>Low</a:t>
                      </a:r>
                      <a:endParaRPr lang="en-US" dirty="0"/>
                    </a:p>
                  </a:txBody>
                  <a:tcPr/>
                </a:tc>
                <a:tc>
                  <a:txBody>
                    <a:bodyPr/>
                    <a:lstStyle/>
                    <a:p>
                      <a:r>
                        <a:rPr lang="en-US" dirty="0" smtClean="0"/>
                        <a:t>High</a:t>
                      </a:r>
                      <a:endParaRPr lang="en-US" dirty="0"/>
                    </a:p>
                  </a:txBody>
                  <a:tcPr/>
                </a:tc>
                <a:tc>
                  <a:txBody>
                    <a:bodyPr/>
                    <a:lstStyle/>
                    <a:p>
                      <a:r>
                        <a:rPr lang="en-US" dirty="0" smtClean="0"/>
                        <a:t>High</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46946F94-9D0C-4535-AAA5-DB341D8C20EF}" type="slidenum">
              <a:rPr lang="en-US" smtClean="0"/>
              <a:pPr/>
              <a:t>40</a:t>
            </a:fld>
            <a:endParaRPr lang="en-US"/>
          </a:p>
        </p:txBody>
      </p:sp>
    </p:spTree>
    <p:extLst>
      <p:ext uri="{BB962C8B-B14F-4D97-AF65-F5344CB8AC3E}">
        <p14:creationId xmlns:p14="http://schemas.microsoft.com/office/powerpoint/2010/main" val="26672666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class</a:t>
            </a:r>
            <a:endParaRPr lang="en-US" dirty="0"/>
          </a:p>
        </p:txBody>
      </p:sp>
      <p:sp>
        <p:nvSpPr>
          <p:cNvPr id="3" name="Content Placeholder 2"/>
          <p:cNvSpPr>
            <a:spLocks noGrp="1"/>
          </p:cNvSpPr>
          <p:nvPr>
            <p:ph idx="1"/>
          </p:nvPr>
        </p:nvSpPr>
        <p:spPr/>
        <p:txBody>
          <a:bodyPr/>
          <a:lstStyle/>
          <a:p>
            <a:r>
              <a:rPr lang="en-US" dirty="0" smtClean="0"/>
              <a:t>Signals, bandwidth, and other physical layer issues</a:t>
            </a:r>
          </a:p>
          <a:p>
            <a:r>
              <a:rPr lang="en-US" dirty="0" smtClean="0"/>
              <a:t>Please install {R-studio and R} or </a:t>
            </a:r>
            <a:r>
              <a:rPr lang="en-US" dirty="0" err="1" smtClean="0"/>
              <a:t>Matlab</a:t>
            </a:r>
            <a:r>
              <a:rPr lang="en-US" dirty="0" smtClean="0"/>
              <a:t> on your computers</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41</a:t>
            </a:fld>
            <a:endParaRPr lang="en-US" dirty="0"/>
          </a:p>
        </p:txBody>
      </p:sp>
    </p:spTree>
    <p:extLst>
      <p:ext uri="{BB962C8B-B14F-4D97-AF65-F5344CB8AC3E}">
        <p14:creationId xmlns:p14="http://schemas.microsoft.com/office/powerpoint/2010/main" val="2417670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Position in the Protocol Stack</a:t>
            </a:r>
            <a:endParaRPr lang="en-US" dirty="0"/>
          </a:p>
        </p:txBody>
      </p:sp>
      <p:sp>
        <p:nvSpPr>
          <p:cNvPr id="2" name="Slide Number Placeholder 1"/>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5" name="Picture 1" descr="Physical layer service"/>
          <p:cNvPicPr>
            <a:picLocks noChangeAspect="1" noChangeArrowheads="1"/>
          </p:cNvPicPr>
          <p:nvPr/>
        </p:nvPicPr>
        <p:blipFill>
          <a:blip r:embed="rId2" cstate="print"/>
          <a:srcRect/>
          <a:stretch>
            <a:fillRect/>
          </a:stretch>
        </p:blipFill>
        <p:spPr bwMode="auto">
          <a:xfrm>
            <a:off x="569695" y="1971703"/>
            <a:ext cx="6059544" cy="4046482"/>
          </a:xfrm>
          <a:prstGeom prst="rect">
            <a:avLst/>
          </a:prstGeom>
          <a:noFill/>
          <a:ln w="9525">
            <a:noFill/>
            <a:miter lim="800000"/>
            <a:headEnd/>
            <a:tailEnd/>
          </a:ln>
        </p:spPr>
      </p:pic>
      <p:sp>
        <p:nvSpPr>
          <p:cNvPr id="6" name="TextBox 5"/>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pic>
        <p:nvPicPr>
          <p:cNvPr id="7" name="Picture 6"/>
          <p:cNvPicPr>
            <a:picLocks noChangeAspect="1"/>
          </p:cNvPicPr>
          <p:nvPr/>
        </p:nvPicPr>
        <p:blipFill>
          <a:blip r:embed="rId3"/>
          <a:stretch>
            <a:fillRect/>
          </a:stretch>
        </p:blipFill>
        <p:spPr>
          <a:xfrm>
            <a:off x="7244388" y="2029801"/>
            <a:ext cx="1073321" cy="700342"/>
          </a:xfrm>
          <a:prstGeom prst="rect">
            <a:avLst/>
          </a:prstGeom>
        </p:spPr>
      </p:pic>
      <p:pic>
        <p:nvPicPr>
          <p:cNvPr id="8" name="Picture 7"/>
          <p:cNvPicPr>
            <a:picLocks noChangeAspect="1"/>
          </p:cNvPicPr>
          <p:nvPr/>
        </p:nvPicPr>
        <p:blipFill>
          <a:blip r:embed="rId4"/>
          <a:stretch>
            <a:fillRect/>
          </a:stretch>
        </p:blipFill>
        <p:spPr>
          <a:xfrm>
            <a:off x="7276031" y="2826292"/>
            <a:ext cx="1032650" cy="760031"/>
          </a:xfrm>
          <a:prstGeom prst="rect">
            <a:avLst/>
          </a:prstGeom>
        </p:spPr>
      </p:pic>
      <p:pic>
        <p:nvPicPr>
          <p:cNvPr id="9" name="Picture 8"/>
          <p:cNvPicPr>
            <a:picLocks noChangeAspect="1"/>
          </p:cNvPicPr>
          <p:nvPr/>
        </p:nvPicPr>
        <p:blipFill>
          <a:blip r:embed="rId5"/>
          <a:stretch>
            <a:fillRect/>
          </a:stretch>
        </p:blipFill>
        <p:spPr>
          <a:xfrm>
            <a:off x="7287899" y="3764522"/>
            <a:ext cx="1018001" cy="814401"/>
          </a:xfrm>
          <a:prstGeom prst="rect">
            <a:avLst/>
          </a:prstGeom>
        </p:spPr>
      </p:pic>
      <p:pic>
        <p:nvPicPr>
          <p:cNvPr id="10" name="Picture 9"/>
          <p:cNvPicPr>
            <a:picLocks noChangeAspect="1"/>
          </p:cNvPicPr>
          <p:nvPr/>
        </p:nvPicPr>
        <p:blipFill>
          <a:blip r:embed="rId6"/>
          <a:stretch>
            <a:fillRect/>
          </a:stretch>
        </p:blipFill>
        <p:spPr>
          <a:xfrm>
            <a:off x="6836857" y="4745581"/>
            <a:ext cx="2057882" cy="957154"/>
          </a:xfrm>
          <a:prstGeom prst="rect">
            <a:avLst/>
          </a:prstGeom>
        </p:spPr>
      </p:pic>
      <p:pic>
        <p:nvPicPr>
          <p:cNvPr id="12" name="picture"/>
          <p:cNvPicPr/>
          <p:nvPr/>
        </p:nvPicPr>
        <p:blipFill>
          <a:blip r:embed="rId7">
            <a:extLst>
              <a:ext uri="{28A0092B-C50C-407E-A947-70E740481C1C}">
                <a14:useLocalDpi xmlns:a14="http://schemas.microsoft.com/office/drawing/2010/main" val="0"/>
              </a:ext>
            </a:extLst>
          </a:blip>
          <a:stretch>
            <a:fillRect/>
          </a:stretch>
        </p:blipFill>
        <p:spPr>
          <a:xfrm>
            <a:off x="7287482" y="850573"/>
            <a:ext cx="985590" cy="1143618"/>
          </a:xfrm>
          <a:prstGeom prst="rect">
            <a:avLst/>
          </a:prstGeom>
        </p:spPr>
      </p:pic>
      <p:sp>
        <p:nvSpPr>
          <p:cNvPr id="13" name="Rounded Rectangle 12"/>
          <p:cNvSpPr/>
          <p:nvPr/>
        </p:nvSpPr>
        <p:spPr>
          <a:xfrm>
            <a:off x="3643950" y="5543377"/>
            <a:ext cx="2777473" cy="724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Other PHY layers such as optical fiber, wireless</a:t>
            </a:r>
            <a:endParaRPr lang="en-US" dirty="0"/>
          </a:p>
        </p:txBody>
      </p:sp>
      <p:sp>
        <p:nvSpPr>
          <p:cNvPr id="14" name="TextBox 13"/>
          <p:cNvSpPr txBox="1"/>
          <p:nvPr/>
        </p:nvSpPr>
        <p:spPr>
          <a:xfrm>
            <a:off x="225521" y="3430484"/>
            <a:ext cx="1115737" cy="369332"/>
          </a:xfrm>
          <a:prstGeom prst="rect">
            <a:avLst/>
          </a:prstGeom>
          <a:noFill/>
        </p:spPr>
        <p:txBody>
          <a:bodyPr wrap="square" rtlCol="0">
            <a:spAutoFit/>
          </a:bodyPr>
          <a:lstStyle/>
          <a:p>
            <a:r>
              <a:rPr lang="en-US" dirty="0" smtClean="0"/>
              <a:t>Voltage</a:t>
            </a:r>
            <a:endParaRPr lang="en-US" dirty="0"/>
          </a:p>
        </p:txBody>
      </p:sp>
      <p:cxnSp>
        <p:nvCxnSpPr>
          <p:cNvPr id="16" name="Curved Connector 15"/>
          <p:cNvCxnSpPr/>
          <p:nvPr/>
        </p:nvCxnSpPr>
        <p:spPr>
          <a:xfrm rot="16200000" flipH="1">
            <a:off x="676543" y="3952786"/>
            <a:ext cx="783432" cy="52226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5461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a:t>
            </a:r>
            <a:endParaRPr lang="en-US" dirty="0"/>
          </a:p>
        </p:txBody>
      </p:sp>
      <p:sp>
        <p:nvSpPr>
          <p:cNvPr id="3" name="Content Placeholder 2"/>
          <p:cNvSpPr>
            <a:spLocks noGrp="1"/>
          </p:cNvSpPr>
          <p:nvPr>
            <p:ph idx="1"/>
          </p:nvPr>
        </p:nvSpPr>
        <p:spPr>
          <a:xfrm>
            <a:off x="822960" y="4202045"/>
            <a:ext cx="7543800" cy="2006061"/>
          </a:xfrm>
        </p:spPr>
        <p:txBody>
          <a:bodyPr>
            <a:normAutofit fontScale="85000" lnSpcReduction="20000"/>
          </a:bodyPr>
          <a:lstStyle/>
          <a:p>
            <a:r>
              <a:rPr lang="en-US" dirty="0" smtClean="0"/>
              <a:t>What is involved in getting </a:t>
            </a:r>
            <a:r>
              <a:rPr lang="en-US" b="1" dirty="0" smtClean="0"/>
              <a:t>information</a:t>
            </a:r>
            <a:r>
              <a:rPr lang="en-US" dirty="0" smtClean="0"/>
              <a:t> from A to B?</a:t>
            </a:r>
          </a:p>
          <a:p>
            <a:pPr lvl="1"/>
            <a:r>
              <a:rPr lang="en-US" b="1" dirty="0" smtClean="0"/>
              <a:t>Media</a:t>
            </a:r>
            <a:r>
              <a:rPr lang="en-US" dirty="0" smtClean="0"/>
              <a:t> – what are different common transmission media?</a:t>
            </a:r>
          </a:p>
          <a:p>
            <a:pPr lvl="1"/>
            <a:r>
              <a:rPr lang="en-US" b="1" dirty="0"/>
              <a:t>Signals</a:t>
            </a:r>
            <a:r>
              <a:rPr lang="en-US" dirty="0"/>
              <a:t> – what is a signal</a:t>
            </a:r>
            <a:r>
              <a:rPr lang="en-US" dirty="0" smtClean="0"/>
              <a:t>?</a:t>
            </a:r>
          </a:p>
          <a:p>
            <a:pPr lvl="1"/>
            <a:r>
              <a:rPr lang="en-US" dirty="0" smtClean="0"/>
              <a:t>Bunch of other stuff</a:t>
            </a:r>
            <a:r>
              <a:rPr lang="en-US" dirty="0"/>
              <a:t> </a:t>
            </a:r>
            <a:r>
              <a:rPr lang="en-US" dirty="0" smtClean="0"/>
              <a:t>(</a:t>
            </a:r>
            <a:r>
              <a:rPr lang="en-US" b="1" dirty="0" smtClean="0"/>
              <a:t>standards</a:t>
            </a:r>
            <a:r>
              <a:rPr lang="en-US" dirty="0" smtClean="0"/>
              <a:t>, </a:t>
            </a:r>
            <a:r>
              <a:rPr lang="en-US" b="1" dirty="0" smtClean="0"/>
              <a:t>protocols</a:t>
            </a:r>
            <a:r>
              <a:rPr lang="en-US" dirty="0" smtClean="0"/>
              <a:t>, etc.) to be discussed later</a:t>
            </a:r>
          </a:p>
        </p:txBody>
      </p:sp>
      <p:sp>
        <p:nvSpPr>
          <p:cNvPr id="4" name="Slide Number Placeholder 3"/>
          <p:cNvSpPr>
            <a:spLocks noGrp="1"/>
          </p:cNvSpPr>
          <p:nvPr>
            <p:ph type="sldNum" sz="quarter" idx="12"/>
          </p:nvPr>
        </p:nvSpPr>
        <p:spPr/>
        <p:txBody>
          <a:bodyPr/>
          <a:lstStyle/>
          <a:p>
            <a:pPr>
              <a:defRPr/>
            </a:pPr>
            <a:fld id="{2E3E5011-388A-40BC-B72C-C600B469A8E1}" type="slidenum">
              <a:rPr lang="en-US" smtClean="0"/>
              <a:pPr>
                <a:defRPr/>
              </a:pPr>
              <a:t>6</a:t>
            </a:fld>
            <a:endParaRPr lang="en-US" dirty="0"/>
          </a:p>
        </p:txBody>
      </p:sp>
      <p:sp>
        <p:nvSpPr>
          <p:cNvPr id="5" name="laptop"/>
          <p:cNvSpPr>
            <a:spLocks noEditPoints="1" noChangeArrowheads="1"/>
          </p:cNvSpPr>
          <p:nvPr/>
        </p:nvSpPr>
        <p:spPr bwMode="auto">
          <a:xfrm>
            <a:off x="2209800" y="1843899"/>
            <a:ext cx="1401838" cy="1055068"/>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r>
              <a:rPr lang="en-US" dirty="0" smtClean="0"/>
              <a:t>A</a:t>
            </a:r>
            <a:endParaRPr lang="en-US" dirty="0"/>
          </a:p>
        </p:txBody>
      </p:sp>
      <p:sp>
        <p:nvSpPr>
          <p:cNvPr id="6" name="laptop"/>
          <p:cNvSpPr>
            <a:spLocks noEditPoints="1" noChangeArrowheads="1"/>
          </p:cNvSpPr>
          <p:nvPr/>
        </p:nvSpPr>
        <p:spPr bwMode="auto">
          <a:xfrm>
            <a:off x="5456162" y="1843899"/>
            <a:ext cx="1401838" cy="1055068"/>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ctr"/>
            <a:r>
              <a:rPr lang="en-US" dirty="0" smtClean="0"/>
              <a:t>B</a:t>
            </a:r>
            <a:endParaRPr lang="en-US" dirty="0"/>
          </a:p>
        </p:txBody>
      </p:sp>
      <p:cxnSp>
        <p:nvCxnSpPr>
          <p:cNvPr id="7" name="Straight Connector 6"/>
          <p:cNvCxnSpPr/>
          <p:nvPr/>
        </p:nvCxnSpPr>
        <p:spPr>
          <a:xfrm>
            <a:off x="2910719" y="3614642"/>
            <a:ext cx="324636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5" idx="5"/>
          </p:cNvCxnSpPr>
          <p:nvPr/>
        </p:nvCxnSpPr>
        <p:spPr>
          <a:xfrm>
            <a:off x="2910719" y="2898967"/>
            <a:ext cx="0" cy="7156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62901" y="2898967"/>
            <a:ext cx="0" cy="71567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4287861" y="2830588"/>
            <a:ext cx="1010859" cy="764595"/>
            <a:chOff x="4214813" y="2083872"/>
            <a:chExt cx="1010859" cy="764595"/>
          </a:xfrm>
        </p:grpSpPr>
        <p:pic>
          <p:nvPicPr>
            <p:cNvPr id="11" name="Picture 10"/>
            <p:cNvPicPr>
              <a:picLocks noChangeAspect="1"/>
            </p:cNvPicPr>
            <p:nvPr/>
          </p:nvPicPr>
          <p:blipFill>
            <a:blip r:embed="rId4"/>
            <a:stretch>
              <a:fillRect/>
            </a:stretch>
          </p:blipFill>
          <p:spPr>
            <a:xfrm>
              <a:off x="4214813" y="2357555"/>
              <a:ext cx="579437" cy="490912"/>
            </a:xfrm>
            <a:prstGeom prst="rect">
              <a:avLst/>
            </a:prstGeom>
          </p:spPr>
        </p:pic>
        <p:sp>
          <p:nvSpPr>
            <p:cNvPr id="12" name="TextBox 11"/>
            <p:cNvSpPr txBox="1"/>
            <p:nvPr/>
          </p:nvSpPr>
          <p:spPr>
            <a:xfrm>
              <a:off x="4497388" y="2083872"/>
              <a:ext cx="728284" cy="338554"/>
            </a:xfrm>
            <a:prstGeom prst="rect">
              <a:avLst/>
            </a:prstGeom>
            <a:noFill/>
          </p:spPr>
          <p:txBody>
            <a:bodyPr wrap="none" rtlCol="0">
              <a:spAutoFit/>
            </a:bodyPr>
            <a:lstStyle/>
            <a:p>
              <a:r>
                <a:rPr lang="en-US" sz="1600" dirty="0" smtClean="0"/>
                <a:t>Signal</a:t>
              </a:r>
              <a:endParaRPr lang="en-US" sz="1600" dirty="0"/>
            </a:p>
          </p:txBody>
        </p:sp>
      </p:grpSp>
      <p:graphicFrame>
        <p:nvGraphicFramePr>
          <p:cNvPr id="15" name="Object 11"/>
          <p:cNvGraphicFramePr>
            <a:graphicFrameLocks noChangeAspect="1"/>
          </p:cNvGraphicFramePr>
          <p:nvPr>
            <p:extLst>
              <p:ext uri="{D42A27DB-BD31-4B8C-83A1-F6EECF244321}">
                <p14:modId xmlns:p14="http://schemas.microsoft.com/office/powerpoint/2010/main" val="2260489629"/>
              </p:ext>
            </p:extLst>
          </p:nvPr>
        </p:nvGraphicFramePr>
        <p:xfrm>
          <a:off x="1447228" y="1960123"/>
          <a:ext cx="768303" cy="508875"/>
        </p:xfrm>
        <a:graphic>
          <a:graphicData uri="http://schemas.openxmlformats.org/presentationml/2006/ole">
            <mc:AlternateContent xmlns:mc="http://schemas.openxmlformats.org/markup-compatibility/2006">
              <mc:Choice xmlns:v="urn:schemas-microsoft-com:vml" Requires="v">
                <p:oleObj spid="_x0000_s1297" name="Clip" r:id="rId5" imgW="682368" imgH="480541" progId="MS_ClipArt_Gallery.2">
                  <p:embed/>
                </p:oleObj>
              </mc:Choice>
              <mc:Fallback>
                <p:oleObj name="Clip" r:id="rId5" imgW="682368" imgH="48054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228" y="1960123"/>
                        <a:ext cx="768303" cy="508875"/>
                      </a:xfrm>
                      <a:prstGeom prst="rect">
                        <a:avLst/>
                      </a:prstGeom>
                      <a:noFill/>
                      <a:ln>
                        <a:noFill/>
                      </a:ln>
                      <a:effectLst/>
                      <a:extLst/>
                    </p:spPr>
                  </p:pic>
                </p:oleObj>
              </mc:Fallback>
            </mc:AlternateContent>
          </a:graphicData>
        </a:graphic>
      </p:graphicFrame>
      <p:graphicFrame>
        <p:nvGraphicFramePr>
          <p:cNvPr id="17" name="Object 11"/>
          <p:cNvGraphicFramePr>
            <a:graphicFrameLocks noChangeAspect="1"/>
          </p:cNvGraphicFramePr>
          <p:nvPr>
            <p:extLst>
              <p:ext uri="{D42A27DB-BD31-4B8C-83A1-F6EECF244321}">
                <p14:modId xmlns:p14="http://schemas.microsoft.com/office/powerpoint/2010/main" val="1130313894"/>
              </p:ext>
            </p:extLst>
          </p:nvPr>
        </p:nvGraphicFramePr>
        <p:xfrm>
          <a:off x="6929053" y="1993821"/>
          <a:ext cx="768303" cy="508875"/>
        </p:xfrm>
        <a:graphic>
          <a:graphicData uri="http://schemas.openxmlformats.org/presentationml/2006/ole">
            <mc:AlternateContent xmlns:mc="http://schemas.openxmlformats.org/markup-compatibility/2006">
              <mc:Choice xmlns:v="urn:schemas-microsoft-com:vml" Requires="v">
                <p:oleObj spid="_x0000_s1298" name="Clip" r:id="rId7" imgW="682368" imgH="480541" progId="MS_ClipArt_Gallery.2">
                  <p:embed/>
                </p:oleObj>
              </mc:Choice>
              <mc:Fallback>
                <p:oleObj name="Clip" r:id="rId7" imgW="682368" imgH="480541" progId="MS_ClipArt_Gallery.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9053" y="1993821"/>
                        <a:ext cx="768303" cy="508875"/>
                      </a:xfrm>
                      <a:prstGeom prst="rect">
                        <a:avLst/>
                      </a:prstGeom>
                      <a:noFill/>
                      <a:ln>
                        <a:noFill/>
                      </a:ln>
                      <a:effectLst/>
                      <a:extLst/>
                    </p:spPr>
                  </p:pic>
                </p:oleObj>
              </mc:Fallback>
            </mc:AlternateContent>
          </a:graphicData>
        </a:graphic>
      </p:graphicFrame>
      <p:cxnSp>
        <p:nvCxnSpPr>
          <p:cNvPr id="25" name="Elbow Connector 24"/>
          <p:cNvCxnSpPr>
            <a:stCxn id="15" idx="2"/>
            <a:endCxn id="17" idx="2"/>
          </p:cNvCxnSpPr>
          <p:nvPr/>
        </p:nvCxnSpPr>
        <p:spPr>
          <a:xfrm rot="16200000" flipH="1">
            <a:off x="4555442" y="-255066"/>
            <a:ext cx="33698" cy="5481825"/>
          </a:xfrm>
          <a:prstGeom prst="bentConnector3">
            <a:avLst>
              <a:gd name="adj1" fmla="val 3702071"/>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240386" y="3383003"/>
            <a:ext cx="249260" cy="4748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3004590" y="3078152"/>
            <a:ext cx="781697" cy="369332"/>
          </a:xfrm>
          <a:prstGeom prst="rect">
            <a:avLst/>
          </a:prstGeom>
        </p:spPr>
        <p:txBody>
          <a:bodyPr wrap="none">
            <a:spAutoFit/>
          </a:bodyPr>
          <a:lstStyle/>
          <a:p>
            <a:r>
              <a:rPr lang="en-US" dirty="0" smtClean="0"/>
              <a:t>Media</a:t>
            </a:r>
            <a:endParaRPr lang="en-US" dirty="0"/>
          </a:p>
        </p:txBody>
      </p:sp>
    </p:spTree>
    <p:extLst>
      <p:ext uri="{BB962C8B-B14F-4D97-AF65-F5344CB8AC3E}">
        <p14:creationId xmlns:p14="http://schemas.microsoft.com/office/powerpoint/2010/main" val="12307677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Special feature of the Physical Layer</a:t>
            </a:r>
          </a:p>
        </p:txBody>
      </p:sp>
      <p:sp>
        <p:nvSpPr>
          <p:cNvPr id="17411" name="Rectangle 3"/>
          <p:cNvSpPr>
            <a:spLocks noGrp="1" noChangeArrowheads="1"/>
          </p:cNvSpPr>
          <p:nvPr>
            <p:ph idx="1"/>
          </p:nvPr>
        </p:nvSpPr>
        <p:spPr/>
        <p:txBody>
          <a:bodyPr>
            <a:normAutofit lnSpcReduction="10000"/>
          </a:bodyPr>
          <a:lstStyle/>
          <a:p>
            <a:r>
              <a:rPr lang="en-US" dirty="0" smtClean="0"/>
              <a:t>Physical layer interacts with nature</a:t>
            </a:r>
          </a:p>
          <a:p>
            <a:pPr lvl="1"/>
            <a:r>
              <a:rPr lang="en-US" dirty="0" smtClean="0"/>
              <a:t>Layer where we are at the mercy of nature</a:t>
            </a:r>
          </a:p>
          <a:p>
            <a:pPr lvl="1"/>
            <a:r>
              <a:rPr lang="en-US" dirty="0" smtClean="0"/>
              <a:t>Depend upon wires, optical fibers or air to transmit signals</a:t>
            </a:r>
          </a:p>
          <a:p>
            <a:r>
              <a:rPr lang="en-US" dirty="0" smtClean="0"/>
              <a:t>Signal transmitting properties of chosen media are important</a:t>
            </a:r>
          </a:p>
          <a:p>
            <a:pPr lvl="1"/>
            <a:r>
              <a:rPr lang="en-US" dirty="0" smtClean="0"/>
              <a:t>Signals generated by physical layer comply with properties of the medium</a:t>
            </a:r>
          </a:p>
          <a:p>
            <a:pPr lvl="2"/>
            <a:r>
              <a:rPr lang="en-US" dirty="0" smtClean="0"/>
              <a:t>Examples: voltages with copper, light with fiber, electromagnetic radiation (radio frequency or RF signals)</a:t>
            </a:r>
          </a:p>
        </p:txBody>
      </p:sp>
      <p:sp>
        <p:nvSpPr>
          <p:cNvPr id="4" name="Slide Number Placeholder 3"/>
          <p:cNvSpPr>
            <a:spLocks noGrp="1"/>
          </p:cNvSpPr>
          <p:nvPr>
            <p:ph type="sldNum" sz="quarter" idx="12"/>
          </p:nvPr>
        </p:nvSpPr>
        <p:spPr/>
        <p:txBody>
          <a:bodyPr/>
          <a:lstStyle/>
          <a:p>
            <a:fld id="{DA52AAC4-3AD3-4F27-ADF6-0903B9B31C05}" type="slidenum">
              <a:rPr lang="en-US" smtClean="0"/>
              <a:pPr/>
              <a:t>7</a:t>
            </a:fld>
            <a:endParaRPr lang="en-US"/>
          </a:p>
        </p:txBody>
      </p:sp>
      <p:sp>
        <p:nvSpPr>
          <p:cNvPr id="5" name="TextBox 4"/>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Tree>
    <p:extLst>
      <p:ext uri="{BB962C8B-B14F-4D97-AF65-F5344CB8AC3E}">
        <p14:creationId xmlns:p14="http://schemas.microsoft.com/office/powerpoint/2010/main" val="10855884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Physical media and their properties</a:t>
            </a:r>
            <a:endParaRPr lang="en-US" dirty="0" smtClean="0"/>
          </a:p>
        </p:txBody>
      </p:sp>
      <p:sp>
        <p:nvSpPr>
          <p:cNvPr id="19459" name="Content Placeholder 2"/>
          <p:cNvSpPr>
            <a:spLocks noGrp="1"/>
          </p:cNvSpPr>
          <p:nvPr>
            <p:ph idx="1"/>
          </p:nvPr>
        </p:nvSpPr>
        <p:spPr/>
        <p:txBody>
          <a:bodyPr>
            <a:normAutofit fontScale="92500" lnSpcReduction="20000"/>
          </a:bodyPr>
          <a:lstStyle/>
          <a:p>
            <a:r>
              <a:rPr lang="en-US" dirty="0" smtClean="0"/>
              <a:t>The physical medium is the transmission path along which a signal propagates</a:t>
            </a:r>
          </a:p>
          <a:p>
            <a:pPr lvl="1"/>
            <a:r>
              <a:rPr lang="en-US" dirty="0" smtClean="0"/>
              <a:t>Examples: a wire </a:t>
            </a:r>
            <a:r>
              <a:rPr lang="en-US" b="1" dirty="0" smtClean="0"/>
              <a:t>pair</a:t>
            </a:r>
            <a:r>
              <a:rPr lang="en-US" dirty="0" smtClean="0"/>
              <a:t>, coaxial cable, optical fiber, radio path</a:t>
            </a:r>
          </a:p>
          <a:p>
            <a:r>
              <a:rPr lang="en-US" dirty="0" smtClean="0"/>
              <a:t>Media are chosen for their special properties that enable efficient transmission (movement) of signals</a:t>
            </a:r>
          </a:p>
          <a:p>
            <a:pPr lvl="1"/>
            <a:r>
              <a:rPr lang="en-US" dirty="0" smtClean="0"/>
              <a:t>Example: most plastics cannot be used as physical media because they do not efficiently conduct electricity, light, heat or other forms of energy</a:t>
            </a:r>
          </a:p>
          <a:p>
            <a:pPr lvl="1"/>
            <a:r>
              <a:rPr lang="en-US" dirty="0" smtClean="0"/>
              <a:t>Common media are copper wire, optical fiber, and air</a:t>
            </a:r>
          </a:p>
        </p:txBody>
      </p:sp>
      <p:sp>
        <p:nvSpPr>
          <p:cNvPr id="4" name="Slide Number Placeholder 3"/>
          <p:cNvSpPr>
            <a:spLocks noGrp="1"/>
          </p:cNvSpPr>
          <p:nvPr>
            <p:ph type="sldNum" sz="quarter" idx="12"/>
          </p:nvPr>
        </p:nvSpPr>
        <p:spPr/>
        <p:txBody>
          <a:bodyPr/>
          <a:lstStyle/>
          <a:p>
            <a:fld id="{A0AEDF73-8707-47B7-9F96-EA441E034063}" type="slidenum">
              <a:rPr lang="en-US" smtClean="0"/>
              <a:pPr/>
              <a:t>8</a:t>
            </a:fld>
            <a:endParaRPr lang="en-US"/>
          </a:p>
        </p:txBody>
      </p:sp>
      <p:sp>
        <p:nvSpPr>
          <p:cNvPr id="8" name="TextBox 7"/>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Tree>
    <p:extLst>
      <p:ext uri="{BB962C8B-B14F-4D97-AF65-F5344CB8AC3E}">
        <p14:creationId xmlns:p14="http://schemas.microsoft.com/office/powerpoint/2010/main" val="19431787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Copper wire as physical medium</a:t>
            </a:r>
          </a:p>
        </p:txBody>
      </p:sp>
      <p:sp>
        <p:nvSpPr>
          <p:cNvPr id="21507" name="Rectangle 3"/>
          <p:cNvSpPr>
            <a:spLocks noGrp="1" noChangeArrowheads="1"/>
          </p:cNvSpPr>
          <p:nvPr>
            <p:ph idx="1"/>
          </p:nvPr>
        </p:nvSpPr>
        <p:spPr>
          <a:xfrm>
            <a:off x="822960" y="1845734"/>
            <a:ext cx="3877379" cy="4023360"/>
          </a:xfrm>
        </p:spPr>
        <p:txBody>
          <a:bodyPr>
            <a:normAutofit fontScale="70000" lnSpcReduction="20000"/>
          </a:bodyPr>
          <a:lstStyle/>
          <a:p>
            <a:r>
              <a:rPr lang="en-US" dirty="0" smtClean="0"/>
              <a:t>Copper is a very good conductor of electricity and is relatively abundantly available</a:t>
            </a:r>
          </a:p>
          <a:p>
            <a:r>
              <a:rPr lang="en-US" dirty="0" smtClean="0"/>
              <a:t>In computer networking </a:t>
            </a:r>
          </a:p>
          <a:p>
            <a:pPr lvl="1"/>
            <a:r>
              <a:rPr lang="en-US" dirty="0" smtClean="0"/>
              <a:t>8 individual strands of copper wire are organized as four pairs</a:t>
            </a:r>
          </a:p>
          <a:p>
            <a:pPr lvl="2"/>
            <a:r>
              <a:rPr lang="en-US" dirty="0" smtClean="0"/>
              <a:t>This is called Unshielded twisted-pair (UTP)</a:t>
            </a:r>
          </a:p>
          <a:p>
            <a:r>
              <a:rPr lang="en-US" dirty="0" smtClean="0"/>
              <a:t>Each pair of wires is twisted around each other</a:t>
            </a:r>
          </a:p>
          <a:p>
            <a:pPr lvl="1"/>
            <a:r>
              <a:rPr lang="en-US" dirty="0" smtClean="0"/>
              <a:t>Twisting reduces interference from induction</a:t>
            </a:r>
          </a:p>
          <a:p>
            <a:pPr lvl="1"/>
            <a:r>
              <a:rPr lang="en-US" dirty="0" smtClean="0"/>
              <a:t>Tighter twisting improves data rates (reduces </a:t>
            </a:r>
            <a:r>
              <a:rPr lang="en-US" b="1" dirty="0" smtClean="0"/>
              <a:t>noise</a:t>
            </a:r>
            <a:r>
              <a:rPr lang="en-US" dirty="0" smtClean="0"/>
              <a:t>)</a:t>
            </a:r>
          </a:p>
        </p:txBody>
      </p:sp>
      <p:sp>
        <p:nvSpPr>
          <p:cNvPr id="4" name="Slide Number Placeholder 3"/>
          <p:cNvSpPr>
            <a:spLocks noGrp="1"/>
          </p:cNvSpPr>
          <p:nvPr>
            <p:ph type="sldNum" sz="quarter" idx="12"/>
          </p:nvPr>
        </p:nvSpPr>
        <p:spPr/>
        <p:txBody>
          <a:bodyPr/>
          <a:lstStyle/>
          <a:p>
            <a:fld id="{A0AEDF73-8707-47B7-9F96-EA441E034063}" type="slidenum">
              <a:rPr lang="en-US" smtClean="0"/>
              <a:pPr/>
              <a:t>9</a:t>
            </a:fld>
            <a:endParaRPr lang="en-US"/>
          </a:p>
        </p:txBody>
      </p:sp>
      <p:pic>
        <p:nvPicPr>
          <p:cNvPr id="8" name="Picture 2" descr="P3.jpg"/>
          <p:cNvPicPr>
            <a:picLocks noChangeAspect="1" noChangeArrowheads="1"/>
          </p:cNvPicPr>
          <p:nvPr/>
        </p:nvPicPr>
        <p:blipFill>
          <a:blip r:embed="rId2" cstate="print"/>
          <a:srcRect/>
          <a:stretch>
            <a:fillRect/>
          </a:stretch>
        </p:blipFill>
        <p:spPr bwMode="auto">
          <a:xfrm>
            <a:off x="4887433" y="3216805"/>
            <a:ext cx="3934700" cy="2931936"/>
          </a:xfrm>
          <a:prstGeom prst="rect">
            <a:avLst/>
          </a:prstGeom>
          <a:noFill/>
          <a:ln w="9525">
            <a:noFill/>
            <a:miter lim="800000"/>
            <a:headEnd/>
            <a:tailEnd/>
          </a:ln>
        </p:spPr>
      </p:pic>
      <p:sp>
        <p:nvSpPr>
          <p:cNvPr id="9" name="TextBox 8"/>
          <p:cNvSpPr txBox="1"/>
          <p:nvPr/>
        </p:nvSpPr>
        <p:spPr>
          <a:xfrm>
            <a:off x="6987675" y="3423611"/>
            <a:ext cx="1752600" cy="369332"/>
          </a:xfrm>
          <a:prstGeom prst="rect">
            <a:avLst/>
          </a:prstGeom>
          <a:noFill/>
        </p:spPr>
        <p:txBody>
          <a:bodyPr wrap="square" rtlCol="0">
            <a:spAutoFit/>
          </a:bodyPr>
          <a:lstStyle/>
          <a:p>
            <a:r>
              <a:rPr lang="en-US" dirty="0" smtClean="0"/>
              <a:t>Cat 3 cable</a:t>
            </a:r>
            <a:endParaRPr lang="en-US" dirty="0"/>
          </a:p>
        </p:txBody>
      </p:sp>
      <p:sp>
        <p:nvSpPr>
          <p:cNvPr id="10" name="TextBox 9"/>
          <p:cNvSpPr txBox="1"/>
          <p:nvPr/>
        </p:nvSpPr>
        <p:spPr>
          <a:xfrm>
            <a:off x="6138354" y="5217955"/>
            <a:ext cx="1752600" cy="369332"/>
          </a:xfrm>
          <a:prstGeom prst="rect">
            <a:avLst/>
          </a:prstGeom>
          <a:noFill/>
        </p:spPr>
        <p:txBody>
          <a:bodyPr wrap="square" rtlCol="0">
            <a:spAutoFit/>
          </a:bodyPr>
          <a:lstStyle/>
          <a:p>
            <a:r>
              <a:rPr lang="en-US" dirty="0" smtClean="0"/>
              <a:t>Cat 5 cable</a:t>
            </a:r>
            <a:endParaRPr lang="en-US" dirty="0"/>
          </a:p>
        </p:txBody>
      </p:sp>
      <p:pic>
        <p:nvPicPr>
          <p:cNvPr id="11" name="Picture 10"/>
          <p:cNvPicPr>
            <a:picLocks noChangeAspect="1"/>
          </p:cNvPicPr>
          <p:nvPr/>
        </p:nvPicPr>
        <p:blipFill>
          <a:blip r:embed="rId3"/>
          <a:stretch>
            <a:fillRect/>
          </a:stretch>
        </p:blipFill>
        <p:spPr>
          <a:xfrm>
            <a:off x="4890252" y="1889276"/>
            <a:ext cx="1364997" cy="1315660"/>
          </a:xfrm>
          <a:prstGeom prst="rect">
            <a:avLst/>
          </a:prstGeom>
        </p:spPr>
      </p:pic>
      <p:pic>
        <p:nvPicPr>
          <p:cNvPr id="12" name="Picture 11" descr="748_persian-copper-vas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207" y="1841350"/>
            <a:ext cx="1072710" cy="1322700"/>
          </a:xfrm>
          <a:prstGeom prst="rect">
            <a:avLst/>
          </a:prstGeom>
        </p:spPr>
      </p:pic>
      <p:sp>
        <p:nvSpPr>
          <p:cNvPr id="15" name="TextBox 14"/>
          <p:cNvSpPr txBox="1"/>
          <p:nvPr/>
        </p:nvSpPr>
        <p:spPr>
          <a:xfrm>
            <a:off x="83862" y="83872"/>
            <a:ext cx="2846903" cy="369332"/>
          </a:xfrm>
          <a:prstGeom prst="rect">
            <a:avLst/>
          </a:prstGeom>
          <a:noFill/>
        </p:spPr>
        <p:txBody>
          <a:bodyPr wrap="none" rtlCol="0">
            <a:spAutoFit/>
          </a:bodyPr>
          <a:lstStyle/>
          <a:p>
            <a:r>
              <a:rPr lang="en-US" dirty="0" smtClean="0"/>
              <a:t>Slide modified from </a:t>
            </a:r>
            <a:r>
              <a:rPr lang="en-US" dirty="0" err="1" smtClean="0"/>
              <a:t>Agrawal</a:t>
            </a:r>
            <a:endParaRPr lang="en-US" dirty="0"/>
          </a:p>
        </p:txBody>
      </p:sp>
    </p:spTree>
    <p:extLst>
      <p:ext uri="{BB962C8B-B14F-4D97-AF65-F5344CB8AC3E}">
        <p14:creationId xmlns:p14="http://schemas.microsoft.com/office/powerpoint/2010/main" val="2468656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lowerbar">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lowerbar.potx</Template>
  <TotalTime>3094</TotalTime>
  <Words>3013</Words>
  <Application>Microsoft Office PowerPoint</Application>
  <PresentationFormat>On-screen Show (4:3)</PresentationFormat>
  <Paragraphs>405</Paragraphs>
  <Slides>41</Slides>
  <Notes>9</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ＭＳ Ｐゴシック</vt:lpstr>
      <vt:lpstr>Arial</vt:lpstr>
      <vt:lpstr>Calibri</vt:lpstr>
      <vt:lpstr>Calibri Light</vt:lpstr>
      <vt:lpstr>Times</vt:lpstr>
      <vt:lpstr>Wingdings</vt:lpstr>
      <vt:lpstr>lowerbar</vt:lpstr>
      <vt:lpstr>Clip</vt:lpstr>
      <vt:lpstr>Lecture 3a</vt:lpstr>
      <vt:lpstr>So far …</vt:lpstr>
      <vt:lpstr>Starting Today: The PHY Layer</vt:lpstr>
      <vt:lpstr>PowerPoint Presentation</vt:lpstr>
      <vt:lpstr>Position in the Protocol Stack</vt:lpstr>
      <vt:lpstr>Context</vt:lpstr>
      <vt:lpstr>Special feature of the Physical Layer</vt:lpstr>
      <vt:lpstr>Physical media and their properties</vt:lpstr>
      <vt:lpstr>Copper wire as physical medium</vt:lpstr>
      <vt:lpstr>Categories of UTP cables</vt:lpstr>
      <vt:lpstr>UTP and STP Again</vt:lpstr>
      <vt:lpstr>The Variety of Ethernet Physical Layer Standards</vt:lpstr>
      <vt:lpstr>Transmitting data using twisted pairs</vt:lpstr>
      <vt:lpstr>Cable connectors</vt:lpstr>
      <vt:lpstr>UTP Cabling Pinouts for 10BASE-T and 100 BASE-T</vt:lpstr>
      <vt:lpstr>UTP Cabling Pinouts for 10BASE-T and 100 BASE-T</vt:lpstr>
      <vt:lpstr>UTP Cabling Pinouts for 10BASE-T and 100 BASE-T</vt:lpstr>
      <vt:lpstr>UTP Cabling Pinouts for 10BASE-T and 100 BASE-T</vt:lpstr>
      <vt:lpstr>Coaxial cable</vt:lpstr>
      <vt:lpstr>Copper is Used Almost Everywhere</vt:lpstr>
      <vt:lpstr>Why not copper?</vt:lpstr>
      <vt:lpstr>Optical fiber as physical medium</vt:lpstr>
      <vt:lpstr>Submarine optical fiber installation</vt:lpstr>
      <vt:lpstr>Optical fiber as Physical medium</vt:lpstr>
      <vt:lpstr>Principle of Operation of Optical Fibers</vt:lpstr>
      <vt:lpstr>Characteristics of Optical Fibers</vt:lpstr>
      <vt:lpstr>Types of optical fiber</vt:lpstr>
      <vt:lpstr>Construction of optical fiber</vt:lpstr>
      <vt:lpstr>Wireless</vt:lpstr>
      <vt:lpstr>Radio Spectrum</vt:lpstr>
      <vt:lpstr>PowerPoint Presentation</vt:lpstr>
      <vt:lpstr>Radio Spectrum </vt:lpstr>
      <vt:lpstr>Electromagnetic wave</vt:lpstr>
      <vt:lpstr>Narrow vs Broadband</vt:lpstr>
      <vt:lpstr>Mobile Vs. Wireless</vt:lpstr>
      <vt:lpstr>Transmission Medium = Air</vt:lpstr>
      <vt:lpstr>Spectrum allocation</vt:lpstr>
      <vt:lpstr>Wired Vs.  Wireless Example</vt:lpstr>
      <vt:lpstr>Wireless also needs Antennas</vt:lpstr>
      <vt:lpstr>Key Takeaways – transmission media</vt:lpstr>
      <vt:lpstr>Next class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prashant</dc:creator>
  <cp:lastModifiedBy>Cui, Liu</cp:lastModifiedBy>
  <cp:revision>137</cp:revision>
  <dcterms:created xsi:type="dcterms:W3CDTF">2013-11-26T13:30:49Z</dcterms:created>
  <dcterms:modified xsi:type="dcterms:W3CDTF">2017-01-10T18:02:23Z</dcterms:modified>
</cp:coreProperties>
</file>